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59" r:id="rId3"/>
    <p:sldId id="265" r:id="rId4"/>
    <p:sldId id="262" r:id="rId5"/>
    <p:sldId id="268" r:id="rId6"/>
    <p:sldId id="264" r:id="rId7"/>
    <p:sldId id="266" r:id="rId8"/>
    <p:sldId id="260" r:id="rId9"/>
    <p:sldId id="267" r:id="rId10"/>
    <p:sldId id="269" r:id="rId11"/>
    <p:sldId id="263" r:id="rId12"/>
    <p:sldId id="270"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267389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a:t>Fare clic per modificare lo stile del titolo dello schema</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83926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216493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6210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307740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34781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214926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36314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196772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377053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52150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423865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175910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89080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426809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301244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80B332-7085-3B44-BE2D-D62E966DC7F7}" type="datetimeFigureOut">
              <a:rPr lang="it-IT" smtClean="0"/>
              <a:pPr/>
              <a:t>29/12/2020</a:t>
            </a:fld>
            <a:endParaRPr lang="it-IT"/>
          </a:p>
        </p:txBody>
      </p:sp>
      <p:sp>
        <p:nvSpPr>
          <p:cNvPr id="6" name="Footer Placeholder 5"/>
          <p:cNvSpPr>
            <a:spLocks noGrp="1"/>
          </p:cNvSpPr>
          <p:nvPr>
            <p:ph type="ftr" sz="quarter" idx="11"/>
          </p:nvPr>
        </p:nvSpPr>
        <p:spPr>
          <a:xfrm>
            <a:off x="533400" y="6172200"/>
            <a:ext cx="5811724" cy="365125"/>
          </a:xfrm>
        </p:spPr>
        <p:txBody>
          <a:bodyPr/>
          <a:lstStyle/>
          <a:p>
            <a:endParaRPr lang="it-IT"/>
          </a:p>
        </p:txBody>
      </p:sp>
      <p:sp>
        <p:nvSpPr>
          <p:cNvPr id="7" name="Slide Number Placeholder 6"/>
          <p:cNvSpPr>
            <a:spLocks noGrp="1"/>
          </p:cNvSpPr>
          <p:nvPr>
            <p:ph type="sldNum" sz="quarter" idx="12"/>
          </p:nvPr>
        </p:nvSpPr>
        <p:spPr/>
        <p:txBody>
          <a:bodyPr/>
          <a:lstStyle/>
          <a:p>
            <a:fld id="{29C2E183-9BE4-0D44-B621-3AA969BDAA56}" type="slidenum">
              <a:rPr lang="it-IT" smtClean="0"/>
              <a:pPr/>
              <a:t>‹N›</a:t>
            </a:fld>
            <a:endParaRPr lang="it-IT"/>
          </a:p>
        </p:txBody>
      </p:sp>
    </p:spTree>
    <p:extLst>
      <p:ext uri="{BB962C8B-B14F-4D97-AF65-F5344CB8AC3E}">
        <p14:creationId xmlns:p14="http://schemas.microsoft.com/office/powerpoint/2010/main" val="12658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80B332-7085-3B44-BE2D-D62E966DC7F7}" type="datetimeFigureOut">
              <a:rPr lang="it-IT" smtClean="0"/>
              <a:pPr/>
              <a:t>29/12/2020</a:t>
            </a:fld>
            <a:endParaRPr lang="it-IT"/>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9C2E183-9BE4-0D44-B621-3AA969BDAA56}" type="slidenum">
              <a:rPr lang="it-IT" smtClean="0"/>
              <a:pPr/>
              <a:t>‹N›</a:t>
            </a:fld>
            <a:endParaRPr lang="it-IT"/>
          </a:p>
        </p:txBody>
      </p:sp>
    </p:spTree>
    <p:extLst>
      <p:ext uri="{BB962C8B-B14F-4D97-AF65-F5344CB8AC3E}">
        <p14:creationId xmlns:p14="http://schemas.microsoft.com/office/powerpoint/2010/main" val="426538556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49677" y="511709"/>
            <a:ext cx="7737501" cy="2486500"/>
          </a:xfrm>
        </p:spPr>
        <p:txBody>
          <a:bodyPr>
            <a:normAutofit/>
          </a:bodyPr>
          <a:lstStyle/>
          <a:p>
            <a:pPr algn="ctr"/>
            <a:br>
              <a:rPr lang="it-IT" dirty="0"/>
            </a:br>
            <a:r>
              <a:rPr lang="it-IT" dirty="0">
                <a:latin typeface="Ubuntu" panose="020B0504030602030204" pitchFamily="34" charset="0"/>
              </a:rPr>
              <a:t>Medusa</a:t>
            </a:r>
            <a:br>
              <a:rPr lang="it-IT" dirty="0"/>
            </a:br>
            <a:endParaRPr lang="it-IT" dirty="0"/>
          </a:p>
        </p:txBody>
      </p:sp>
      <p:sp>
        <p:nvSpPr>
          <p:cNvPr id="4" name="Sottotitolo 3"/>
          <p:cNvSpPr>
            <a:spLocks noGrp="1"/>
          </p:cNvSpPr>
          <p:nvPr>
            <p:ph type="subTitle" idx="1"/>
          </p:nvPr>
        </p:nvSpPr>
        <p:spPr>
          <a:xfrm>
            <a:off x="1443737" y="3400458"/>
            <a:ext cx="6349379" cy="2683521"/>
          </a:xfrm>
        </p:spPr>
        <p:txBody>
          <a:bodyPr>
            <a:normAutofit/>
          </a:bodyPr>
          <a:lstStyle/>
          <a:p>
            <a:pPr algn="ctr"/>
            <a:r>
              <a:rPr lang="en-US" sz="2800" dirty="0">
                <a:solidFill>
                  <a:schemeClr val="tx1"/>
                </a:solidFill>
                <a:latin typeface="Ubuntu" panose="020B0504030602030204" pitchFamily="34" charset="0"/>
              </a:rPr>
              <a:t>EDUCATIONAL ACTIVITY FOR 5TH YEAR OF PRIMARY SCHOOL </a:t>
            </a:r>
          </a:p>
          <a:p>
            <a:pPr algn="ctr"/>
            <a:r>
              <a:rPr lang="en-US" sz="2800" dirty="0">
                <a:solidFill>
                  <a:schemeClr val="tx1"/>
                </a:solidFill>
                <a:latin typeface="Ubuntu" panose="020B0504030602030204" pitchFamily="34" charset="0"/>
              </a:rPr>
              <a:t>LIVE AT THE ARCHAEOLOGICAL MUSEUM IN NOCERA UMBRA OR VIA DISTANCE LEARNING</a:t>
            </a:r>
            <a:r>
              <a:rPr lang="it-IT" sz="2800" dirty="0">
                <a:solidFill>
                  <a:schemeClr val="tx1"/>
                </a:solidFill>
                <a:latin typeface="Ubuntu" panose="020B050403060203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1083925-17E0-42AB-9F14-86AA72C4665E}"/>
              </a:ext>
            </a:extLst>
          </p:cNvPr>
          <p:cNvPicPr>
            <a:picLocks noChangeAspect="1"/>
          </p:cNvPicPr>
          <p:nvPr/>
        </p:nvPicPr>
        <p:blipFill rotWithShape="1">
          <a:blip r:embed="rId2"/>
          <a:srcRect l="6769" t="5080" r="10923"/>
          <a:stretch/>
        </p:blipFill>
        <p:spPr>
          <a:xfrm>
            <a:off x="1339947" y="224926"/>
            <a:ext cx="6464105" cy="4972194"/>
          </a:xfrm>
          <a:prstGeom prst="rect">
            <a:avLst/>
          </a:prstGeom>
        </p:spPr>
      </p:pic>
      <p:pic>
        <p:nvPicPr>
          <p:cNvPr id="4" name="Elemento grafico 3" descr="Lente di ingrandimento">
            <a:extLst>
              <a:ext uri="{FF2B5EF4-FFF2-40B4-BE49-F238E27FC236}">
                <a16:creationId xmlns:a16="http://schemas.microsoft.com/office/drawing/2014/main" id="{EB4B701E-9873-4D17-BBBC-3E81A2A302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5297" y="-239150"/>
            <a:ext cx="2039815" cy="2039815"/>
          </a:xfrm>
          <a:prstGeom prst="rect">
            <a:avLst/>
          </a:prstGeom>
        </p:spPr>
      </p:pic>
      <p:sp>
        <p:nvSpPr>
          <p:cNvPr id="6" name="CasellaDiTesto 5">
            <a:extLst>
              <a:ext uri="{FF2B5EF4-FFF2-40B4-BE49-F238E27FC236}">
                <a16:creationId xmlns:a16="http://schemas.microsoft.com/office/drawing/2014/main" id="{81860D5B-83BC-4D03-AA60-B6954EE1B400}"/>
              </a:ext>
            </a:extLst>
          </p:cNvPr>
          <p:cNvSpPr txBox="1"/>
          <p:nvPr/>
        </p:nvSpPr>
        <p:spPr>
          <a:xfrm>
            <a:off x="661182" y="5197120"/>
            <a:ext cx="8088923"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Dante and Virgil struggling against the mythical monsters who are intended to strike a chord of terror, introduction to the 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Canto of the ‘Inferno’. Fresco from the literary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Dantesque</a:t>
            </a:r>
            <a:r>
              <a:rPr lang="en-GB" sz="1800" dirty="0">
                <a:effectLst/>
                <a:latin typeface="Calibri" panose="020F0502020204030204" pitchFamily="34" charset="0"/>
                <a:ea typeface="Calibri" panose="020F0502020204030204" pitchFamily="34" charset="0"/>
                <a:cs typeface="Times New Roman" panose="02020603050405020304" pitchFamily="18" charset="0"/>
              </a:rPr>
              <a:t> cycle painted by artists of the Nazarene movement in the hunting lodge of Prince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Giustiniani</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Rome. Painters Philipp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Veit</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Joseph Anton Koch (1818-1828)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Ubuntu" panose="020B0504030602030204" pitchFamily="34" charset="0"/>
            </a:endParaRPr>
          </a:p>
        </p:txBody>
      </p:sp>
    </p:spTree>
    <p:extLst>
      <p:ext uri="{BB962C8B-B14F-4D97-AF65-F5344CB8AC3E}">
        <p14:creationId xmlns:p14="http://schemas.microsoft.com/office/powerpoint/2010/main" val="340312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s-1.jpg"/>
          <p:cNvPicPr>
            <a:picLocks noChangeAspect="1"/>
          </p:cNvPicPr>
          <p:nvPr/>
        </p:nvPicPr>
        <p:blipFill>
          <a:blip r:embed="rId2"/>
          <a:stretch>
            <a:fillRect/>
          </a:stretch>
        </p:blipFill>
        <p:spPr>
          <a:xfrm>
            <a:off x="574429" y="3096564"/>
            <a:ext cx="3722225" cy="3081673"/>
          </a:xfrm>
          <a:prstGeom prst="rect">
            <a:avLst/>
          </a:prstGeom>
        </p:spPr>
      </p:pic>
      <p:sp>
        <p:nvSpPr>
          <p:cNvPr id="3" name="CasellaDiTesto 2"/>
          <p:cNvSpPr txBox="1"/>
          <p:nvPr/>
        </p:nvSpPr>
        <p:spPr>
          <a:xfrm>
            <a:off x="1019478" y="679763"/>
            <a:ext cx="6993259" cy="954107"/>
          </a:xfrm>
          <a:prstGeom prst="rect">
            <a:avLst/>
          </a:prstGeom>
          <a:noFill/>
        </p:spPr>
        <p:txBody>
          <a:bodyPr wrap="square" rtlCol="0">
            <a:spAutoFit/>
          </a:bodyPr>
          <a:lstStyle/>
          <a:p>
            <a:pPr algn="ctr"/>
            <a:r>
              <a:rPr lang="it-IT" sz="2800">
                <a:latin typeface="Ubuntu" panose="020B0504030602030204" pitchFamily="34" charset="0"/>
              </a:rPr>
              <a:t>MYTH</a:t>
            </a:r>
            <a:r>
              <a:rPr lang="it-IT" sz="2800" dirty="0">
                <a:latin typeface="Ubuntu" panose="020B0504030602030204" pitchFamily="34" charset="0"/>
              </a:rPr>
              <a:t>, ART, HISTORY </a:t>
            </a:r>
          </a:p>
          <a:p>
            <a:pPr algn="ctr"/>
            <a:r>
              <a:rPr lang="it-IT" sz="2800" dirty="0">
                <a:latin typeface="Ubuntu" panose="020B0504030602030204" pitchFamily="34" charset="0"/>
              </a:rPr>
              <a:t>YESTERDAY AND  TODAY</a:t>
            </a:r>
          </a:p>
        </p:txBody>
      </p:sp>
      <p:pic>
        <p:nvPicPr>
          <p:cNvPr id="5" name="Immagine 4" descr="Schermata 2020-09-11 alle 11.35.50.png">
            <a:extLst>
              <a:ext uri="{FF2B5EF4-FFF2-40B4-BE49-F238E27FC236}">
                <a16:creationId xmlns:a16="http://schemas.microsoft.com/office/drawing/2014/main" id="{60DED0C2-DD6B-4030-96CC-D59477EC19CE}"/>
              </a:ext>
            </a:extLst>
          </p:cNvPr>
          <p:cNvPicPr>
            <a:picLocks noChangeAspect="1"/>
          </p:cNvPicPr>
          <p:nvPr/>
        </p:nvPicPr>
        <p:blipFill rotWithShape="1">
          <a:blip r:embed="rId3"/>
          <a:srcRect r="517" b="23228"/>
          <a:stretch/>
        </p:blipFill>
        <p:spPr>
          <a:xfrm>
            <a:off x="4516107" y="2200232"/>
            <a:ext cx="4206896" cy="2850619"/>
          </a:xfrm>
          <a:prstGeom prst="rect">
            <a:avLst/>
          </a:prstGeom>
        </p:spPr>
      </p:pic>
      <p:sp>
        <p:nvSpPr>
          <p:cNvPr id="4" name="CasellaDiTesto 3">
            <a:extLst>
              <a:ext uri="{FF2B5EF4-FFF2-40B4-BE49-F238E27FC236}">
                <a16:creationId xmlns:a16="http://schemas.microsoft.com/office/drawing/2014/main" id="{82A2D487-9D1A-45DA-98DE-906D337A3058}"/>
              </a:ext>
            </a:extLst>
          </p:cNvPr>
          <p:cNvSpPr txBox="1"/>
          <p:nvPr/>
        </p:nvSpPr>
        <p:spPr>
          <a:xfrm>
            <a:off x="675249" y="2556748"/>
            <a:ext cx="1750800" cy="369332"/>
          </a:xfrm>
          <a:prstGeom prst="rect">
            <a:avLst/>
          </a:prstGeom>
          <a:noFill/>
        </p:spPr>
        <p:txBody>
          <a:bodyPr wrap="none" rtlCol="0">
            <a:spAutoFit/>
          </a:bodyPr>
          <a:lstStyle/>
          <a:p>
            <a:r>
              <a:rPr lang="it-IT" dirty="0" err="1"/>
              <a:t>Grafic</a:t>
            </a:r>
            <a:r>
              <a:rPr lang="it-IT" dirty="0"/>
              <a:t> design</a:t>
            </a:r>
          </a:p>
        </p:txBody>
      </p:sp>
      <p:sp>
        <p:nvSpPr>
          <p:cNvPr id="6" name="CasellaDiTesto 5">
            <a:extLst>
              <a:ext uri="{FF2B5EF4-FFF2-40B4-BE49-F238E27FC236}">
                <a16:creationId xmlns:a16="http://schemas.microsoft.com/office/drawing/2014/main" id="{3F87A5FC-E40B-4535-A733-0303E1DF969E}"/>
              </a:ext>
            </a:extLst>
          </p:cNvPr>
          <p:cNvSpPr txBox="1"/>
          <p:nvPr/>
        </p:nvSpPr>
        <p:spPr>
          <a:xfrm>
            <a:off x="4572000" y="1811219"/>
            <a:ext cx="1119217" cy="369332"/>
          </a:xfrm>
          <a:prstGeom prst="rect">
            <a:avLst/>
          </a:prstGeom>
          <a:noFill/>
        </p:spPr>
        <p:txBody>
          <a:bodyPr wrap="none" rtlCol="0">
            <a:spAutoFit/>
          </a:bodyPr>
          <a:lstStyle/>
          <a:p>
            <a:r>
              <a:rPr lang="it-IT" dirty="0"/>
              <a:t>Cartoon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6542C4E-91CF-44F8-B6ED-FDFA9222A629}"/>
              </a:ext>
            </a:extLst>
          </p:cNvPr>
          <p:cNvSpPr txBox="1"/>
          <p:nvPr/>
        </p:nvSpPr>
        <p:spPr>
          <a:xfrm>
            <a:off x="4479632" y="562710"/>
            <a:ext cx="184731" cy="369332"/>
          </a:xfrm>
          <a:prstGeom prst="rect">
            <a:avLst/>
          </a:prstGeom>
          <a:noFill/>
        </p:spPr>
        <p:txBody>
          <a:bodyPr wrap="none" rtlCol="0">
            <a:spAutoFit/>
          </a:bodyPr>
          <a:lstStyle/>
          <a:p>
            <a:pPr algn="ctr"/>
            <a:endParaRPr lang="it-IT" dirty="0"/>
          </a:p>
        </p:txBody>
      </p:sp>
      <p:sp>
        <p:nvSpPr>
          <p:cNvPr id="3" name="CasellaDiTesto 2">
            <a:extLst>
              <a:ext uri="{FF2B5EF4-FFF2-40B4-BE49-F238E27FC236}">
                <a16:creationId xmlns:a16="http://schemas.microsoft.com/office/drawing/2014/main" id="{F37230D1-CB33-4004-A289-D67E6506641A}"/>
              </a:ext>
            </a:extLst>
          </p:cNvPr>
          <p:cNvSpPr txBox="1"/>
          <p:nvPr/>
        </p:nvSpPr>
        <p:spPr>
          <a:xfrm>
            <a:off x="805004" y="1622250"/>
            <a:ext cx="7533989" cy="3821559"/>
          </a:xfrm>
          <a:prstGeom prst="rect">
            <a:avLst/>
          </a:prstGeom>
          <a:noFill/>
        </p:spPr>
        <p:txBody>
          <a:bodyPr wrap="square" rtlCol="0">
            <a:spAutoFit/>
          </a:bodyPr>
          <a:lstStyle/>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Glossary: Papier-mâché is an artistic technique which employs paper or rags soaked in vinyl glue or wallpaper paste. Nowadays, this technique is principally employed during the Carnival period for use on the floats and to make Carnival masks. It is a very ‘green’ technique as it is an excellent way of recycling waste paper. It has very remote origins; it seems that the first people to use it were the Ancient Greeks, who, instead of paper, used linen fibres. In Italy, the technique has been in use since the 15</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century, being employed to manufacture devotional statues or preparatory models. Great artists like Michelangelo and Donatello used precisely this technique in order to create their preparatory models.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Teachers are advised to study the artistic techniques in greater detail using the internet as an aid.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dirty="0"/>
              <a:t> </a:t>
            </a:r>
          </a:p>
        </p:txBody>
      </p:sp>
    </p:spTree>
    <p:extLst>
      <p:ext uri="{BB962C8B-B14F-4D97-AF65-F5344CB8AC3E}">
        <p14:creationId xmlns:p14="http://schemas.microsoft.com/office/powerpoint/2010/main" val="416144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9137F7A-FDAE-49DB-B19F-E5D72F5F11E4}"/>
              </a:ext>
            </a:extLst>
          </p:cNvPr>
          <p:cNvPicPr>
            <a:picLocks noChangeAspect="1"/>
          </p:cNvPicPr>
          <p:nvPr/>
        </p:nvPicPr>
        <p:blipFill>
          <a:blip r:embed="rId2"/>
          <a:stretch>
            <a:fillRect/>
          </a:stretch>
        </p:blipFill>
        <p:spPr>
          <a:xfrm>
            <a:off x="554388" y="566680"/>
            <a:ext cx="8035224" cy="5724640"/>
          </a:xfrm>
          <a:prstGeom prst="rect">
            <a:avLst/>
          </a:prstGeom>
        </p:spPr>
      </p:pic>
    </p:spTree>
    <p:extLst>
      <p:ext uri="{BB962C8B-B14F-4D97-AF65-F5344CB8AC3E}">
        <p14:creationId xmlns:p14="http://schemas.microsoft.com/office/powerpoint/2010/main" val="127935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16551" y="797509"/>
            <a:ext cx="3361247" cy="5632311"/>
          </a:xfrm>
          <a:prstGeom prst="rect">
            <a:avLst/>
          </a:prstGeom>
          <a:noFill/>
        </p:spPr>
        <p:txBody>
          <a:bodyPr wrap="square" rtlCol="0">
            <a:spAutoFit/>
          </a:bodyPr>
          <a:lstStyle/>
          <a:p>
            <a:r>
              <a:rPr lang="en-US" sz="2400" dirty="0">
                <a:latin typeface="Ubuntu" panose="020B0504030602030204" pitchFamily="34" charset="0"/>
              </a:rPr>
              <a:t>Form: Approaching History through Myth</a:t>
            </a:r>
            <a:endParaRPr lang="it-IT" sz="2400" dirty="0">
              <a:latin typeface="Ubuntu" panose="020B0504030602030204" pitchFamily="34" charset="0"/>
            </a:endParaRPr>
          </a:p>
          <a:p>
            <a:endParaRPr lang="it-IT" sz="2400" dirty="0">
              <a:latin typeface="Ubuntu" panose="020B0504030602030204" pitchFamily="34" charset="0"/>
            </a:endParaRPr>
          </a:p>
          <a:p>
            <a:r>
              <a:rPr lang="en-US" sz="2400" dirty="0">
                <a:latin typeface="Ubuntu" panose="020B0504030602030204" pitchFamily="34" charset="0"/>
              </a:rPr>
              <a:t>Who is Medusa? </a:t>
            </a:r>
          </a:p>
          <a:p>
            <a:r>
              <a:rPr lang="en-US" sz="2400" dirty="0">
                <a:latin typeface="Ubuntu" panose="020B0504030602030204" pitchFamily="34" charset="0"/>
              </a:rPr>
              <a:t>Pupils will learn, draw, create a mask (see the papier-mâché glossary), assimilate contents, retell the story and invent a comic-strip. </a:t>
            </a:r>
          </a:p>
          <a:p>
            <a:endParaRPr lang="en-US" sz="2400" dirty="0">
              <a:latin typeface="Ubuntu" panose="020B0504030602030204" pitchFamily="34" charset="0"/>
            </a:endParaRPr>
          </a:p>
          <a:p>
            <a:r>
              <a:rPr lang="en-US" sz="2400" dirty="0">
                <a:latin typeface="Ubuntu" panose="020B0504030602030204" pitchFamily="34" charset="0"/>
              </a:rPr>
              <a:t>Creative workshop for individuals or groups lasting from 3-5 hrs.</a:t>
            </a:r>
            <a:r>
              <a:rPr lang="it-IT" sz="2400" dirty="0">
                <a:latin typeface="Ubuntu" panose="020B0504030602030204" pitchFamily="34" charset="0"/>
              </a:rPr>
              <a:t> </a:t>
            </a:r>
          </a:p>
        </p:txBody>
      </p:sp>
      <p:pic>
        <p:nvPicPr>
          <p:cNvPr id="3" name="Immagine 2" descr="Schermata 2020-09-11 alle 11.17.03.png"/>
          <p:cNvPicPr>
            <a:picLocks noChangeAspect="1"/>
          </p:cNvPicPr>
          <p:nvPr/>
        </p:nvPicPr>
        <p:blipFill>
          <a:blip r:embed="rId2"/>
          <a:stretch>
            <a:fillRect/>
          </a:stretch>
        </p:blipFill>
        <p:spPr>
          <a:xfrm>
            <a:off x="588614" y="1182137"/>
            <a:ext cx="3342441" cy="4493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F12C4CE-974A-4E53-93FA-31995654BC55}"/>
              </a:ext>
            </a:extLst>
          </p:cNvPr>
          <p:cNvPicPr>
            <a:picLocks noChangeAspect="1"/>
          </p:cNvPicPr>
          <p:nvPr/>
        </p:nvPicPr>
        <p:blipFill>
          <a:blip r:embed="rId2"/>
          <a:stretch>
            <a:fillRect/>
          </a:stretch>
        </p:blipFill>
        <p:spPr>
          <a:xfrm>
            <a:off x="2398541" y="1719775"/>
            <a:ext cx="4572000" cy="4572000"/>
          </a:xfrm>
          <a:prstGeom prst="rect">
            <a:avLst/>
          </a:prstGeom>
        </p:spPr>
      </p:pic>
      <p:sp>
        <p:nvSpPr>
          <p:cNvPr id="3" name="CasellaDiTesto 2">
            <a:extLst>
              <a:ext uri="{FF2B5EF4-FFF2-40B4-BE49-F238E27FC236}">
                <a16:creationId xmlns:a16="http://schemas.microsoft.com/office/drawing/2014/main" id="{4EC22BE5-F484-4A94-8EBD-DE17FA2AB791}"/>
              </a:ext>
            </a:extLst>
          </p:cNvPr>
          <p:cNvSpPr txBox="1"/>
          <p:nvPr/>
        </p:nvSpPr>
        <p:spPr>
          <a:xfrm>
            <a:off x="1167618" y="675249"/>
            <a:ext cx="7652825"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You too can draw a mask of Medusa like this one, then cut it out and colour it or model it in papier-mâché and invent your own story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Ubuntu" panose="020B0504030602030204" pitchFamily="34" charset="0"/>
            </a:endParaRPr>
          </a:p>
        </p:txBody>
      </p:sp>
    </p:spTree>
    <p:extLst>
      <p:ext uri="{BB962C8B-B14F-4D97-AF65-F5344CB8AC3E}">
        <p14:creationId xmlns:p14="http://schemas.microsoft.com/office/powerpoint/2010/main" val="27218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20-09-11 alle 11.24.34.png"/>
          <p:cNvPicPr>
            <a:picLocks noChangeAspect="1"/>
          </p:cNvPicPr>
          <p:nvPr/>
        </p:nvPicPr>
        <p:blipFill>
          <a:blip r:embed="rId2"/>
          <a:stretch>
            <a:fillRect/>
          </a:stretch>
        </p:blipFill>
        <p:spPr>
          <a:xfrm>
            <a:off x="4954518" y="895314"/>
            <a:ext cx="3830384" cy="4907033"/>
          </a:xfrm>
          <a:prstGeom prst="rect">
            <a:avLst/>
          </a:prstGeom>
        </p:spPr>
      </p:pic>
      <p:sp>
        <p:nvSpPr>
          <p:cNvPr id="4" name="CasellaDiTesto 3"/>
          <p:cNvSpPr txBox="1"/>
          <p:nvPr/>
        </p:nvSpPr>
        <p:spPr>
          <a:xfrm>
            <a:off x="770240" y="473283"/>
            <a:ext cx="3538942" cy="5740033"/>
          </a:xfrm>
          <a:prstGeom prst="rect">
            <a:avLst/>
          </a:prstGeom>
          <a:noFill/>
        </p:spPr>
        <p:txBody>
          <a:bodyPr wrap="square" rtlCol="0">
            <a:spAutoFit/>
          </a:bodyPr>
          <a:lstStyle/>
          <a:p>
            <a:pPr lvl="0" algn="just">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Astronomical Curiosities for further in-depth study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Observing the stars and finding the constellation (astronomical map). Northern                                   hemisphere The HEAD OF MEDUSA: belongs to the constellation known as Perseus, but some ancient astronomers held it to be a separate constellation owing to the well-known variability of the star called Algol, or “the Demon Star”. (Picture from the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Poeticon</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Astronomicon</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-Poetical Astronomy-</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Hyginus, printed in 1482).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2CCCEB0-2C1D-4843-A265-19CB38020433}"/>
              </a:ext>
            </a:extLst>
          </p:cNvPr>
          <p:cNvPicPr>
            <a:picLocks noChangeAspect="1"/>
          </p:cNvPicPr>
          <p:nvPr/>
        </p:nvPicPr>
        <p:blipFill>
          <a:blip r:embed="rId2"/>
          <a:stretch>
            <a:fillRect/>
          </a:stretch>
        </p:blipFill>
        <p:spPr>
          <a:xfrm>
            <a:off x="1966656" y="154744"/>
            <a:ext cx="5210688" cy="4055674"/>
          </a:xfrm>
          <a:prstGeom prst="rect">
            <a:avLst/>
          </a:prstGeom>
        </p:spPr>
      </p:pic>
      <p:sp>
        <p:nvSpPr>
          <p:cNvPr id="3" name="CasellaDiTesto 2">
            <a:extLst>
              <a:ext uri="{FF2B5EF4-FFF2-40B4-BE49-F238E27FC236}">
                <a16:creationId xmlns:a16="http://schemas.microsoft.com/office/drawing/2014/main" id="{BFE59DD1-5314-42F9-BFD0-370134900C5F}"/>
              </a:ext>
            </a:extLst>
          </p:cNvPr>
          <p:cNvSpPr txBox="1"/>
          <p:nvPr/>
        </p:nvSpPr>
        <p:spPr>
          <a:xfrm>
            <a:off x="429065" y="4487593"/>
            <a:ext cx="8285870" cy="230832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 Piazza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della</a:t>
            </a:r>
            <a:r>
              <a:rPr lang="en-GB" sz="1800" dirty="0">
                <a:effectLst/>
                <a:latin typeface="Calibri" panose="020F0502020204030204" pitchFamily="34" charset="0"/>
                <a:ea typeface="Calibri" panose="020F0502020204030204" pitchFamily="34" charset="0"/>
                <a:cs typeface="Times New Roman" panose="02020603050405020304" pitchFamily="18" charset="0"/>
              </a:rPr>
              <a:t> Signoria, in Florence, there is also the bronze statue of Perseus holding the head of Medusa, a wonderful work of art made by Benvenuto Cellini in 1554. It is 3.19m tall and is situated under the Loggia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Lanzi</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statue of the triumphant Perseus embodies a political allegory as it  proclaims the decisive ‘decapitation’ of Republicanism, symbolised by Medusa, carried out by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Medicis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Morover</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snakes on Medusa’s head represent the civic strife which had always undermined real democracy.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Ubuntu" panose="020B0504030602030204" pitchFamily="34" charset="0"/>
            </a:endParaRPr>
          </a:p>
        </p:txBody>
      </p:sp>
    </p:spTree>
    <p:extLst>
      <p:ext uri="{BB962C8B-B14F-4D97-AF65-F5344CB8AC3E}">
        <p14:creationId xmlns:p14="http://schemas.microsoft.com/office/powerpoint/2010/main" val="114525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4A19F6F-B48F-42A5-8EFC-DF72985C2329}"/>
              </a:ext>
            </a:extLst>
          </p:cNvPr>
          <p:cNvSpPr txBox="1"/>
          <p:nvPr/>
        </p:nvSpPr>
        <p:spPr>
          <a:xfrm>
            <a:off x="450167" y="576776"/>
            <a:ext cx="8201464" cy="4632037"/>
          </a:xfrm>
          <a:prstGeom prst="rect">
            <a:avLst/>
          </a:prstGeom>
          <a:noFill/>
        </p:spPr>
        <p:txBody>
          <a:bodyPr wrap="square" rtlCol="0">
            <a:spAutoFit/>
          </a:bodyPr>
          <a:lstStyle/>
          <a:p>
            <a:pPr lvl="0" algn="ctr">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MEDUSA, THE GORGON WITH SERPENTS FOR HAIR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According to legend, Perseus,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Greek hero, son of Zeus and Danae, </a:t>
            </a:r>
            <a:r>
              <a:rPr lang="en-GB" sz="1800" dirty="0">
                <a:effectLst/>
                <a:latin typeface="Calibri" panose="020F0502020204030204" pitchFamily="34" charset="0"/>
                <a:ea typeface="Calibri" panose="020F0502020204030204" pitchFamily="34" charset="0"/>
                <a:cs typeface="Times New Roman" panose="02020603050405020304" pitchFamily="18" charset="0"/>
              </a:rPr>
              <a:t>was thrown into the sea as a new-born baby, together with his mother, inside a wooden chest, on the orders of his grandfather, who wanted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to ward off</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misfortune which had been prophesised</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Perseus, however, survived and, after a series of adventures, he was ready to carry out the deed for which he is famous: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beheading Medusa, one of the three Gorgon sisters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who was their queen and guardian of the Underworld.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Perseus was aided in this enterprise by the deities, Hermes and Athena</a:t>
            </a:r>
            <a:r>
              <a:rPr lang="en-GB" sz="1800" dirty="0">
                <a:effectLst/>
                <a:latin typeface="Calibri" panose="020F0502020204030204" pitchFamily="34" charset="0"/>
                <a:ea typeface="Calibri" panose="020F0502020204030204" pitchFamily="34" charset="0"/>
                <a:cs typeface="Times New Roman" panose="02020603050405020304" pitchFamily="18" charset="0"/>
              </a:rPr>
              <a:t>, who convinced the Naiads, important figures in Greek mythology,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transform Perseus into a super-hero</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giving him a pair of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winged sandals so that he could fly</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helmet which rendered him invisible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 leather bag in which to put the Gorgon’s head. Perseus accomplished the task and cut off Medusa’s head.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dirty="0">
              <a:latin typeface="Ubuntu" panose="020B0504030602030204" pitchFamily="34" charset="0"/>
            </a:endParaRPr>
          </a:p>
        </p:txBody>
      </p:sp>
      <p:pic>
        <p:nvPicPr>
          <p:cNvPr id="4" name="Immagine 3">
            <a:extLst>
              <a:ext uri="{FF2B5EF4-FFF2-40B4-BE49-F238E27FC236}">
                <a16:creationId xmlns:a16="http://schemas.microsoft.com/office/drawing/2014/main" id="{F05DABED-C8CB-4179-B77F-43266B23DDAB}"/>
              </a:ext>
            </a:extLst>
          </p:cNvPr>
          <p:cNvPicPr>
            <a:picLocks noChangeAspect="1"/>
          </p:cNvPicPr>
          <p:nvPr/>
        </p:nvPicPr>
        <p:blipFill rotWithShape="1">
          <a:blip r:embed="rId2"/>
          <a:srcRect t="10351" b="12923"/>
          <a:stretch/>
        </p:blipFill>
        <p:spPr>
          <a:xfrm>
            <a:off x="5006083" y="4545388"/>
            <a:ext cx="1957425" cy="2143799"/>
          </a:xfrm>
          <a:prstGeom prst="rect">
            <a:avLst/>
          </a:prstGeom>
        </p:spPr>
      </p:pic>
    </p:spTree>
    <p:extLst>
      <p:ext uri="{BB962C8B-B14F-4D97-AF65-F5344CB8AC3E}">
        <p14:creationId xmlns:p14="http://schemas.microsoft.com/office/powerpoint/2010/main" val="85219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8FE5DB6-EAD6-4A4A-B1B3-3DCBBCF0046F}"/>
              </a:ext>
            </a:extLst>
          </p:cNvPr>
          <p:cNvPicPr>
            <a:picLocks noChangeAspect="1"/>
          </p:cNvPicPr>
          <p:nvPr/>
        </p:nvPicPr>
        <p:blipFill rotWithShape="1">
          <a:blip r:embed="rId2"/>
          <a:srcRect b="36821"/>
          <a:stretch/>
        </p:blipFill>
        <p:spPr>
          <a:xfrm>
            <a:off x="2620180" y="3758827"/>
            <a:ext cx="3903639" cy="3036483"/>
          </a:xfrm>
          <a:prstGeom prst="rect">
            <a:avLst/>
          </a:prstGeom>
        </p:spPr>
      </p:pic>
      <p:sp>
        <p:nvSpPr>
          <p:cNvPr id="4" name="Rectangle 2">
            <a:extLst>
              <a:ext uri="{FF2B5EF4-FFF2-40B4-BE49-F238E27FC236}">
                <a16:creationId xmlns:a16="http://schemas.microsoft.com/office/drawing/2014/main" id="{FE28C08F-2C77-470F-950C-447C207727D2}"/>
              </a:ext>
            </a:extLst>
          </p:cNvPr>
          <p:cNvSpPr>
            <a:spLocks noChangeArrowheads="1"/>
          </p:cNvSpPr>
          <p:nvPr/>
        </p:nvSpPr>
        <p:spPr bwMode="auto">
          <a:xfrm>
            <a:off x="112540" y="-6151"/>
            <a:ext cx="8918917" cy="416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Medusa before she had been cursed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Hesiod gives an account of Medusa’s origins and of her death at the hands of Perseus, he says very little else about her. On the other hand, one can find a more complete narrative about Medusa in the ‘Metamorphoses’ by the later poet, Ovid (43BCE – 17/18 CE). In Ovid’s version, Medusa was originally a beautiful young girl. Her beauty attracted the attention of the god of the sea, Poseidon, who desired her and possessed her in the sanctuary of Athena, goddess of Art, Wisdom and War. The goddess avenged this insult by transforming Medusa’s hair into serpents so that anyone who looked directly at her would be turned to stone. ‘Metamorphoses’ IV, ll.793-803, “ In order that the snake-haired head should not suffer any damage in the sand,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anguiferumque</a:t>
            </a:r>
            <a:r>
              <a:rPr lang="en-GB" sz="1800" dirty="0">
                <a:effectLst/>
                <a:latin typeface="Calibri" panose="020F0502020204030204" pitchFamily="34" charset="0"/>
                <a:ea typeface="Calibri" panose="020F0502020204030204" pitchFamily="34" charset="0"/>
                <a:cs typeface="Times New Roman" panose="02020603050405020304" pitchFamily="18" charset="0"/>
              </a:rPr>
              <a:t> caput dura ne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laedat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harena</a:t>
            </a:r>
            <a:r>
              <a:rPr lang="en-GB" sz="1800" dirty="0">
                <a:effectLst/>
                <a:latin typeface="Calibri" panose="020F0502020204030204" pitchFamily="34" charset="0"/>
                <a:ea typeface="Calibri" panose="020F0502020204030204" pitchFamily="34" charset="0"/>
                <a:cs typeface="Times New Roman" panose="02020603050405020304" pitchFamily="18" charset="0"/>
              </a:rPr>
              <a:t>), he makes the ground softer with a layer of leaves, then, on top of them, spreads some water-born reeds and thereon places Medusa’s head face downwards”.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a:ln>
                <a:noFill/>
              </a:ln>
              <a:effectLst/>
              <a:latin typeface="Ubuntu" panose="020B0504030602030204" pitchFamily="34" charset="0"/>
            </a:endParaRPr>
          </a:p>
        </p:txBody>
      </p:sp>
    </p:spTree>
    <p:extLst>
      <p:ext uri="{BB962C8B-B14F-4D97-AF65-F5344CB8AC3E}">
        <p14:creationId xmlns:p14="http://schemas.microsoft.com/office/powerpoint/2010/main" val="395137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70159389_2263661773731322_3000391297455357952_n.jpg"/>
          <p:cNvPicPr>
            <a:picLocks noChangeAspect="1"/>
          </p:cNvPicPr>
          <p:nvPr/>
        </p:nvPicPr>
        <p:blipFill>
          <a:blip r:embed="rId2"/>
          <a:stretch>
            <a:fillRect/>
          </a:stretch>
        </p:blipFill>
        <p:spPr>
          <a:xfrm>
            <a:off x="436098" y="432581"/>
            <a:ext cx="4494628" cy="5992838"/>
          </a:xfrm>
          <a:prstGeom prst="rect">
            <a:avLst/>
          </a:prstGeom>
        </p:spPr>
      </p:pic>
      <p:sp>
        <p:nvSpPr>
          <p:cNvPr id="5" name="CasellaDiTesto 4"/>
          <p:cNvSpPr txBox="1"/>
          <p:nvPr/>
        </p:nvSpPr>
        <p:spPr>
          <a:xfrm>
            <a:off x="5620598" y="1767006"/>
            <a:ext cx="2782652" cy="2123658"/>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Head of Medusa, carving from a Roman sarcophagus. 3</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800" dirty="0">
                <a:effectLst/>
                <a:latin typeface="Calibri" panose="020F0502020204030204" pitchFamily="34" charset="0"/>
                <a:ea typeface="Calibri" panose="020F0502020204030204" pitchFamily="34" charset="0"/>
                <a:cs typeface="Times New Roman" panose="02020603050405020304" pitchFamily="18" charset="0"/>
              </a:rPr>
              <a:t> century CE Archaeological Museum, Nocera Umbra.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2400" dirty="0">
              <a:latin typeface="Ubuntu" panose="020B0504030602030204" pitchFamily="34" charset="0"/>
            </a:endParaRP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ED977F8-864F-472D-A9BA-5BF0AFCCAC87}"/>
              </a:ext>
            </a:extLst>
          </p:cNvPr>
          <p:cNvPicPr>
            <a:picLocks noChangeAspect="1"/>
          </p:cNvPicPr>
          <p:nvPr/>
        </p:nvPicPr>
        <p:blipFill>
          <a:blip r:embed="rId2"/>
          <a:stretch>
            <a:fillRect/>
          </a:stretch>
        </p:blipFill>
        <p:spPr>
          <a:xfrm>
            <a:off x="562806" y="453682"/>
            <a:ext cx="3362082" cy="3365378"/>
          </a:xfrm>
          <a:prstGeom prst="rect">
            <a:avLst/>
          </a:prstGeom>
        </p:spPr>
      </p:pic>
      <p:pic>
        <p:nvPicPr>
          <p:cNvPr id="3" name="Immagine 2">
            <a:extLst>
              <a:ext uri="{FF2B5EF4-FFF2-40B4-BE49-F238E27FC236}">
                <a16:creationId xmlns:a16="http://schemas.microsoft.com/office/drawing/2014/main" id="{2B7B10A5-3FAA-4CA4-90C7-B6E86966954D}"/>
              </a:ext>
            </a:extLst>
          </p:cNvPr>
          <p:cNvPicPr>
            <a:picLocks noChangeAspect="1"/>
          </p:cNvPicPr>
          <p:nvPr/>
        </p:nvPicPr>
        <p:blipFill>
          <a:blip r:embed="rId3"/>
          <a:stretch>
            <a:fillRect/>
          </a:stretch>
        </p:blipFill>
        <p:spPr>
          <a:xfrm>
            <a:off x="5151608" y="500776"/>
            <a:ext cx="3255601" cy="3365378"/>
          </a:xfrm>
          <a:prstGeom prst="rect">
            <a:avLst/>
          </a:prstGeom>
        </p:spPr>
      </p:pic>
      <p:sp>
        <p:nvSpPr>
          <p:cNvPr id="4" name="CasellaDiTesto 3">
            <a:extLst>
              <a:ext uri="{FF2B5EF4-FFF2-40B4-BE49-F238E27FC236}">
                <a16:creationId xmlns:a16="http://schemas.microsoft.com/office/drawing/2014/main" id="{7CC33748-2884-47BE-8FA9-F3F7655EF2C0}"/>
              </a:ext>
            </a:extLst>
          </p:cNvPr>
          <p:cNvSpPr txBox="1"/>
          <p:nvPr/>
        </p:nvSpPr>
        <p:spPr>
          <a:xfrm>
            <a:off x="970671" y="4867422"/>
            <a:ext cx="184731" cy="369332"/>
          </a:xfrm>
          <a:prstGeom prst="rect">
            <a:avLst/>
          </a:prstGeom>
          <a:noFill/>
        </p:spPr>
        <p:txBody>
          <a:bodyPr wrap="none" rtlCol="0">
            <a:spAutoFit/>
          </a:bodyPr>
          <a:lstStyle/>
          <a:p>
            <a:endParaRPr lang="it-IT" dirty="0"/>
          </a:p>
        </p:txBody>
      </p:sp>
      <p:sp>
        <p:nvSpPr>
          <p:cNvPr id="5" name="CasellaDiTesto 4">
            <a:extLst>
              <a:ext uri="{FF2B5EF4-FFF2-40B4-BE49-F238E27FC236}">
                <a16:creationId xmlns:a16="http://schemas.microsoft.com/office/drawing/2014/main" id="{2DF4A519-1BEB-479A-82FD-43BFBB4CB9C3}"/>
              </a:ext>
            </a:extLst>
          </p:cNvPr>
          <p:cNvSpPr txBox="1"/>
          <p:nvPr/>
        </p:nvSpPr>
        <p:spPr>
          <a:xfrm>
            <a:off x="492369" y="3995678"/>
            <a:ext cx="8159262" cy="2585323"/>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work by Caravaggio, dating from 1596, was commissioned by Cardinal del Monte who wished to make a gift of it to Ferdinand I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Medicis</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reproduces a ceremonial shield and consists of a wood panel base covered in canvas and painted in oils. For a long time it was on display in the Medici armoury alongside other pieces of ostentatious armour. The iconographic image of Medusa is conveyed here by the artist in the form of a self-portrait with grossly deformed features, just as Medusa is described as having in the legend. Uffizi Gallery, Florence. Caravaggio, oil on fig wood measuring 55x60 cm.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697758759"/>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409</TotalTime>
  <Words>1012</Words>
  <Application>Microsoft Office PowerPoint</Application>
  <PresentationFormat>Presentazione su schermo (4:3)</PresentationFormat>
  <Paragraphs>29</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Calibri</vt:lpstr>
      <vt:lpstr>Century Gothic</vt:lpstr>
      <vt:lpstr>Symbol</vt:lpstr>
      <vt:lpstr>Ubuntu</vt:lpstr>
      <vt:lpstr>Wingdings 3</vt:lpstr>
      <vt:lpstr>Sezione</vt:lpstr>
      <vt:lpstr> Medusa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Medusa, la dominatrice </dc:title>
  <dc:subject/>
  <dc:creator>Feliciana</dc:creator>
  <cp:keywords/>
  <dc:description/>
  <cp:lastModifiedBy>Ilenia</cp:lastModifiedBy>
  <cp:revision>37</cp:revision>
  <dcterms:created xsi:type="dcterms:W3CDTF">2020-09-11T10:52:45Z</dcterms:created>
  <dcterms:modified xsi:type="dcterms:W3CDTF">2020-12-29T16:48:45Z</dcterms:modified>
  <cp:category/>
</cp:coreProperties>
</file>