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7" r:id="rId2"/>
    <p:sldId id="263" r:id="rId3"/>
    <p:sldId id="256" r:id="rId4"/>
    <p:sldId id="258" r:id="rId5"/>
    <p:sldId id="261" r:id="rId6"/>
    <p:sldId id="259" r:id="rId7"/>
    <p:sldId id="260" r:id="rId8"/>
    <p:sldId id="270" r:id="rId9"/>
    <p:sldId id="271" r:id="rId10"/>
    <p:sldId id="272" r:id="rId11"/>
    <p:sldId id="273" r:id="rId12"/>
    <p:sldId id="274" r:id="rId13"/>
    <p:sldId id="264" r:id="rId14"/>
    <p:sldId id="262" r:id="rId15"/>
    <p:sldId id="275" r:id="rId16"/>
    <p:sldId id="265" r:id="rId17"/>
    <p:sldId id="266" r:id="rId18"/>
    <p:sldId id="267" r:id="rId19"/>
    <p:sldId id="269" r:id="rId2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8DC324EA-4BBB-4707-941B-AEA9B29F545D}">
          <p14:sldIdLst>
            <p14:sldId id="257"/>
            <p14:sldId id="263"/>
            <p14:sldId id="256"/>
            <p14:sldId id="258"/>
            <p14:sldId id="261"/>
            <p14:sldId id="259"/>
            <p14:sldId id="260"/>
            <p14:sldId id="270"/>
            <p14:sldId id="271"/>
            <p14:sldId id="272"/>
            <p14:sldId id="273"/>
            <p14:sldId id="274"/>
            <p14:sldId id="264"/>
            <p14:sldId id="262"/>
            <p14:sldId id="275"/>
            <p14:sldId id="265"/>
            <p14:sldId id="266"/>
            <p14:sldId id="267"/>
            <p14:sldId id="269"/>
          </p14:sldIdLst>
        </p14:section>
        <p14:section name="Sezione senza titolo" id="{C52D1313-27DC-48F3-BFD0-76E568E0D0CF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5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CF0C87-6F2D-44FD-8D3C-D37A95A280DD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77736F-D2A5-40AD-90EB-2DFC0DB21D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4782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77736F-D2A5-40AD-90EB-2DFC0DB21D55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9229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09533-3659-4518-BFBC-7F49FBA35BB6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9C0110C-03F0-4F09-B411-B3927BAFA2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89723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09533-3659-4518-BFBC-7F49FBA35BB6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0110C-03F0-4F09-B411-B3927BAFA2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8292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09533-3659-4518-BFBC-7F49FBA35BB6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9C0110C-03F0-4F09-B411-B3927BAFA2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3783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09533-3659-4518-BFBC-7F49FBA35BB6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9C0110C-03F0-4F09-B411-B3927BAFA2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2462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09533-3659-4518-BFBC-7F49FBA35BB6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9C0110C-03F0-4F09-B411-B3927BAFA2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9637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09533-3659-4518-BFBC-7F49FBA35BB6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0110C-03F0-4F09-B411-B3927BAFA2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6493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09533-3659-4518-BFBC-7F49FBA35BB6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0110C-03F0-4F09-B411-B3927BAFA2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3845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09533-3659-4518-BFBC-7F49FBA35BB6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0110C-03F0-4F09-B411-B3927BAFA2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8467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09533-3659-4518-BFBC-7F49FBA35BB6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9C0110C-03F0-4F09-B411-B3927BAFA2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6405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09533-3659-4518-BFBC-7F49FBA35BB6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9C0110C-03F0-4F09-B411-B3927BAFA2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41559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09533-3659-4518-BFBC-7F49FBA35BB6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9C0110C-03F0-4F09-B411-B3927BAFA20B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478496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09533-3659-4518-BFBC-7F49FBA35BB6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9C0110C-03F0-4F09-B411-B3927BAFA2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34207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09533-3659-4518-BFBC-7F49FBA35BB6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9C0110C-03F0-4F09-B411-B3927BAFA20B}" type="slidenum">
              <a:rPr lang="it-IT" smtClean="0"/>
              <a:t>‹N›</a:t>
            </a:fld>
            <a:endParaRPr lang="it-IT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217726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09533-3659-4518-BFBC-7F49FBA35BB6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9C0110C-03F0-4F09-B411-B3927BAFA2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18631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09533-3659-4518-BFBC-7F49FBA35BB6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0110C-03F0-4F09-B411-B3927BAFA2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0966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09533-3659-4518-BFBC-7F49FBA35BB6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0110C-03F0-4F09-B411-B3927BAFA2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9056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09533-3659-4518-BFBC-7F49FBA35BB6}" type="datetimeFigureOut">
              <a:rPr lang="it-IT" smtClean="0"/>
              <a:t>11/12/2025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9C0110C-03F0-4F09-B411-B3927BAFA20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9247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FRANCESCO E FRATE LUPO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ICONOGRAFIA DI UN SANTO ATTRAVERSO LE OPERE GRAFICHE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66699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0" b="11252"/>
          <a:stretch/>
        </p:blipFill>
        <p:spPr>
          <a:xfrm>
            <a:off x="1628503" y="322217"/>
            <a:ext cx="10408483" cy="5782491"/>
          </a:xfrm>
        </p:spPr>
      </p:pic>
    </p:spTree>
    <p:extLst>
      <p:ext uri="{BB962C8B-B14F-4D97-AF65-F5344CB8AC3E}">
        <p14:creationId xmlns:p14="http://schemas.microsoft.com/office/powerpoint/2010/main" val="831132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278" y="0"/>
            <a:ext cx="96863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141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92925" y="1407881"/>
            <a:ext cx="8915400" cy="5287112"/>
          </a:xfrm>
        </p:spPr>
        <p:txBody>
          <a:bodyPr>
            <a:normAutofit/>
          </a:bodyPr>
          <a:lstStyle/>
          <a:p>
            <a:pPr algn="just"/>
            <a:r>
              <a:rPr lang="it-IT" sz="2800" dirty="0"/>
              <a:t>La storia della cartolina inizia nel 1869 in Austria, su idea di </a:t>
            </a:r>
            <a:r>
              <a:rPr lang="it-IT" sz="2800" dirty="0" err="1"/>
              <a:t>Emanuel</a:t>
            </a:r>
            <a:r>
              <a:rPr lang="it-IT" sz="2800" dirty="0"/>
              <a:t> </a:t>
            </a:r>
            <a:r>
              <a:rPr lang="it-IT" sz="2800" dirty="0" err="1"/>
              <a:t>Herrmann</a:t>
            </a:r>
            <a:r>
              <a:rPr lang="it-IT" sz="2800" dirty="0"/>
              <a:t>, per comunicazioni brevi a basso costo, evolvendosi rapidamente dalle semplici carte preaffrancate (in Italia dal 1873) alle cartoline illustrate, che divennero un fenomeno di moda nel tardo XIX secolo, diffondendo immagini di luoghi, auguri e affetti, e poi assumendo ruoli nella propaganda, specialmente durante la Grande Guerra</a:t>
            </a:r>
          </a:p>
        </p:txBody>
      </p:sp>
    </p:spTree>
    <p:extLst>
      <p:ext uri="{BB962C8B-B14F-4D97-AF65-F5344CB8AC3E}">
        <p14:creationId xmlns:p14="http://schemas.microsoft.com/office/powerpoint/2010/main" val="1826141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4042">
            <a:off x="2917733" y="1745547"/>
            <a:ext cx="7401179" cy="3453884"/>
          </a:xfrm>
        </p:spPr>
      </p:pic>
    </p:spTree>
    <p:extLst>
      <p:ext uri="{BB962C8B-B14F-4D97-AF65-F5344CB8AC3E}">
        <p14:creationId xmlns:p14="http://schemas.microsoft.com/office/powerpoint/2010/main" val="1508129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89212" y="687977"/>
            <a:ext cx="8915400" cy="5223245"/>
          </a:xfrm>
        </p:spPr>
        <p:txBody>
          <a:bodyPr>
            <a:normAutofit/>
          </a:bodyPr>
          <a:lstStyle/>
          <a:p>
            <a:pPr algn="just"/>
            <a:r>
              <a:rPr lang="it-IT" sz="2400" dirty="0"/>
              <a:t>L'esplosione della cartolina illustrata (fine '800 - inizio '900) </a:t>
            </a:r>
          </a:p>
          <a:p>
            <a:pPr algn="just"/>
            <a:r>
              <a:rPr lang="it-IT" sz="2400" dirty="0"/>
              <a:t>Diffusione: Le cartoline postali furono presto affiancate da quelle illustrate, prodotte da privati e editori, diventando un simbolo di viaggio e di connessione.</a:t>
            </a:r>
          </a:p>
          <a:p>
            <a:pPr algn="just"/>
            <a:r>
              <a:rPr lang="it-IT" sz="2400" dirty="0"/>
              <a:t>Tecniche: Si diffusero la litografia e la fototipia, che riproducevano fedelmente immagini di luoghi turistici (paesaggi, costumi, città) e scene quotidiane.</a:t>
            </a:r>
          </a:p>
          <a:p>
            <a:pPr algn="just"/>
            <a:r>
              <a:rPr lang="it-IT" sz="2400" dirty="0"/>
              <a:t>Variazioni: Nacquero le cartoline natalizie (Christmas </a:t>
            </a:r>
            <a:r>
              <a:rPr lang="it-IT" sz="2400" dirty="0" err="1"/>
              <a:t>cards</a:t>
            </a:r>
            <a:r>
              <a:rPr lang="it-IT" sz="2400" dirty="0"/>
              <a:t>) in Inghilterra e, nel 1902, la Gran Bretagna introdusse il </a:t>
            </a:r>
            <a:r>
              <a:rPr lang="it-IT" sz="2400" dirty="0" err="1"/>
              <a:t>divided</a:t>
            </a:r>
            <a:r>
              <a:rPr lang="it-IT" sz="2400" dirty="0"/>
              <a:t>-back (la linea che divide messaggio e indirizzo), dando vita alla cartolina moderna, ammessa nel 1907 a livello internazionale. </a:t>
            </a:r>
          </a:p>
        </p:txBody>
      </p:sp>
    </p:spTree>
    <p:extLst>
      <p:ext uri="{BB962C8B-B14F-4D97-AF65-F5344CB8AC3E}">
        <p14:creationId xmlns:p14="http://schemas.microsoft.com/office/powerpoint/2010/main" val="3522183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89212" y="1323703"/>
            <a:ext cx="8915400" cy="4587519"/>
          </a:xfrm>
        </p:spPr>
        <p:txBody>
          <a:bodyPr>
            <a:normAutofit/>
          </a:bodyPr>
          <a:lstStyle/>
          <a:p>
            <a:pPr algn="just"/>
            <a:r>
              <a:rPr lang="it-IT" sz="2400" dirty="0"/>
              <a:t>Negli ultimi due decenni del Novecento le fondamenta delle cartoline iniziarono a vacillare, complice la rivoluzione dei mezzi di comunicazione. L’arrivo dei cellulari e delle e-mail sostituì il cartoncino con delle più pratiche missive digitali. Le fotocamere degli </a:t>
            </a:r>
            <a:r>
              <a:rPr lang="it-IT" sz="2400" dirty="0" err="1"/>
              <a:t>smartphone</a:t>
            </a:r>
            <a:r>
              <a:rPr lang="it-IT" sz="2400" dirty="0"/>
              <a:t> e la connessione dati mobile fecero poi il resto, modificandone il ruolo per sempre.</a:t>
            </a:r>
          </a:p>
        </p:txBody>
      </p:sp>
    </p:spTree>
    <p:extLst>
      <p:ext uri="{BB962C8B-B14F-4D97-AF65-F5344CB8AC3E}">
        <p14:creationId xmlns:p14="http://schemas.microsoft.com/office/powerpoint/2010/main" val="3624912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8320" y="624110"/>
            <a:ext cx="10129519" cy="1280890"/>
          </a:xfrm>
        </p:spPr>
        <p:txBody>
          <a:bodyPr/>
          <a:lstStyle/>
          <a:p>
            <a:r>
              <a:rPr lang="it-IT" dirty="0" smtClean="0"/>
              <a:t>SAN FRANCESCO NELLE CARTOLINE POSTALI</a:t>
            </a:r>
            <a:endParaRPr lang="it-IT" dirty="0"/>
          </a:p>
        </p:txBody>
      </p:sp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50235" y="1788160"/>
            <a:ext cx="6109995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727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66240" y="624110"/>
            <a:ext cx="10088879" cy="1280890"/>
          </a:xfrm>
        </p:spPr>
        <p:txBody>
          <a:bodyPr/>
          <a:lstStyle/>
          <a:p>
            <a:r>
              <a:rPr lang="it-IT" dirty="0"/>
              <a:t>SAN FRANCESCO </a:t>
            </a:r>
            <a:r>
              <a:rPr lang="it-IT" dirty="0" smtClean="0"/>
              <a:t>NELLE CARTOLINE </a:t>
            </a:r>
            <a:r>
              <a:rPr lang="it-IT" dirty="0"/>
              <a:t>POSTALI</a:t>
            </a: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5200" y="1264554"/>
            <a:ext cx="3545840" cy="552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453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7840" y="624110"/>
            <a:ext cx="10424159" cy="1280890"/>
          </a:xfrm>
        </p:spPr>
        <p:txBody>
          <a:bodyPr/>
          <a:lstStyle/>
          <a:p>
            <a:r>
              <a:rPr lang="it-IT" dirty="0"/>
              <a:t>SAN FRANCESCO </a:t>
            </a:r>
            <a:r>
              <a:rPr lang="it-IT" dirty="0" smtClean="0"/>
              <a:t>NELLE CARTOLINE </a:t>
            </a:r>
            <a:r>
              <a:rPr lang="it-IT" dirty="0"/>
              <a:t>POSTALI</a:t>
            </a: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55440" y="1264555"/>
            <a:ext cx="3881120" cy="5441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845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56080" y="624110"/>
            <a:ext cx="10180319" cy="1280890"/>
          </a:xfrm>
        </p:spPr>
        <p:txBody>
          <a:bodyPr/>
          <a:lstStyle/>
          <a:p>
            <a:r>
              <a:rPr lang="it-IT" dirty="0"/>
              <a:t>SAN FRANCESCO </a:t>
            </a:r>
            <a:r>
              <a:rPr lang="it-IT" dirty="0" smtClean="0"/>
              <a:t>NELLE CARTOLINE </a:t>
            </a:r>
            <a:r>
              <a:rPr lang="it-IT" dirty="0"/>
              <a:t>POSTALI</a:t>
            </a: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96080" y="1264555"/>
            <a:ext cx="3606800" cy="541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553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45920" y="624110"/>
            <a:ext cx="10292079" cy="1280890"/>
          </a:xfrm>
        </p:spPr>
        <p:txBody>
          <a:bodyPr/>
          <a:lstStyle/>
          <a:p>
            <a:r>
              <a:rPr lang="it-IT" dirty="0"/>
              <a:t>SAN FRANCESCO NELLE CARTOLINE POSTALI</a:t>
            </a: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86947" y="1412240"/>
            <a:ext cx="7014532" cy="503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3850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NOSTRO LABORATORIO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t-IT" sz="2400" dirty="0" smtClean="0"/>
              <a:t>Cari studenti, vi formiamo un kit per la realizzazione della vostra cartolina dedicata a San Francesco e il Lupo, dopo aver visto le cartoline presenti in mostra, in piena libertà stilistica, esprimete le vostre emozioni, rappresentate Francesco e il Lupo con il vostro occhio critico e il cuore aperto. 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6161317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0389" y="252832"/>
            <a:ext cx="8522410" cy="6391808"/>
          </a:xfrm>
        </p:spPr>
      </p:pic>
    </p:spTree>
    <p:extLst>
      <p:ext uri="{BB962C8B-B14F-4D97-AF65-F5344CB8AC3E}">
        <p14:creationId xmlns:p14="http://schemas.microsoft.com/office/powerpoint/2010/main" val="41540125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24202" y="-741762"/>
            <a:ext cx="6248399" cy="8331200"/>
          </a:xfrm>
        </p:spPr>
      </p:pic>
    </p:spTree>
    <p:extLst>
      <p:ext uri="{BB962C8B-B14F-4D97-AF65-F5344CB8AC3E}">
        <p14:creationId xmlns:p14="http://schemas.microsoft.com/office/powerpoint/2010/main" val="3798903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13102" y="-723982"/>
            <a:ext cx="6416040" cy="8554722"/>
          </a:xfrm>
        </p:spPr>
      </p:pic>
    </p:spTree>
    <p:extLst>
      <p:ext uri="{BB962C8B-B14F-4D97-AF65-F5344CB8AC3E}">
        <p14:creationId xmlns:p14="http://schemas.microsoft.com/office/powerpoint/2010/main" val="19177907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3565" y="217714"/>
            <a:ext cx="8470915" cy="6353188"/>
          </a:xfrm>
        </p:spPr>
      </p:pic>
    </p:spTree>
    <p:extLst>
      <p:ext uri="{BB962C8B-B14F-4D97-AF65-F5344CB8AC3E}">
        <p14:creationId xmlns:p14="http://schemas.microsoft.com/office/powerpoint/2010/main" val="19553961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ASSOCIAZIONE CULTURALE LA MEDUSA PER MUSEO DIOCESANO DI GUBBIO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895" y="1905000"/>
            <a:ext cx="4500653" cy="3516135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6031" y="4500880"/>
            <a:ext cx="2308510" cy="2481227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0182" y="4169620"/>
            <a:ext cx="2228912" cy="4423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7624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9416195" cy="1280890"/>
          </a:xfrm>
        </p:spPr>
        <p:txBody>
          <a:bodyPr/>
          <a:lstStyle/>
          <a:p>
            <a:r>
              <a:rPr lang="it-IT" dirty="0" smtClean="0"/>
              <a:t>REALIZZATO CON IL CONTRUBUTO DELLA</a:t>
            </a:r>
            <a:endParaRPr lang="it-IT" dirty="0"/>
          </a:p>
        </p:txBody>
      </p:sp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228" y="1346200"/>
            <a:ext cx="2826612" cy="1386832"/>
          </a:xfrm>
        </p:spPr>
      </p:pic>
    </p:spTree>
    <p:extLst>
      <p:ext uri="{BB962C8B-B14F-4D97-AF65-F5344CB8AC3E}">
        <p14:creationId xmlns:p14="http://schemas.microsoft.com/office/powerpoint/2010/main" val="1262102917"/>
      </p:ext>
    </p:extLst>
  </p:cSld>
  <p:clrMapOvr>
    <a:masterClrMapping/>
  </p:clrMapOvr>
</p:sld>
</file>

<file path=ppt/theme/theme1.xml><?xml version="1.0" encoding="utf-8"?>
<a:theme xmlns:a="http://schemas.openxmlformats.org/drawingml/2006/main" name="Filo">
  <a:themeElements>
    <a:clrScheme name="Fil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Fil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350</Words>
  <Application>Microsoft Office PowerPoint</Application>
  <PresentationFormat>Widescreen</PresentationFormat>
  <Paragraphs>18</Paragraphs>
  <Slides>19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4" baseType="lpstr">
      <vt:lpstr>Arial</vt:lpstr>
      <vt:lpstr>Calibri</vt:lpstr>
      <vt:lpstr>Century Gothic</vt:lpstr>
      <vt:lpstr>Wingdings 3</vt:lpstr>
      <vt:lpstr>Filo</vt:lpstr>
      <vt:lpstr>FRANCESCO E FRATE LUPO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SAN FRANCESCO NELLE CARTOLINE POSTALI</vt:lpstr>
      <vt:lpstr>SAN FRANCESCO NELLE CARTOLINE POSTALI</vt:lpstr>
      <vt:lpstr>SAN FRANCESCO NELLE CARTOLINE POSTALI</vt:lpstr>
      <vt:lpstr>SAN FRANCESCO NELLE CARTOLINE POSTALI</vt:lpstr>
      <vt:lpstr>SAN FRANCESCO NELLE CARTOLINE POSTALI</vt:lpstr>
      <vt:lpstr>IL NOSTRO LABORATORIO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ASSOCIAZIONE CULTURALE LA MEDUSA PER MUSEO DIOCESANO DI GUBBIO</vt:lpstr>
      <vt:lpstr>REALIZZATO CON IL CONTRUBUTO DELLA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FRANCESCO E FRATE LUPO</dc:title>
  <dc:creator>utente</dc:creator>
  <cp:lastModifiedBy>utente</cp:lastModifiedBy>
  <cp:revision>4</cp:revision>
  <dcterms:created xsi:type="dcterms:W3CDTF">2025-12-11T15:22:47Z</dcterms:created>
  <dcterms:modified xsi:type="dcterms:W3CDTF">2025-12-11T15:50:05Z</dcterms:modified>
</cp:coreProperties>
</file>