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63" r:id="rId3"/>
    <p:sldId id="276" r:id="rId4"/>
    <p:sldId id="256" r:id="rId5"/>
    <p:sldId id="277" r:id="rId6"/>
    <p:sldId id="278" r:id="rId7"/>
    <p:sldId id="258" r:id="rId8"/>
    <p:sldId id="279" r:id="rId9"/>
    <p:sldId id="261" r:id="rId10"/>
    <p:sldId id="259" r:id="rId11"/>
    <p:sldId id="260" r:id="rId12"/>
    <p:sldId id="270" r:id="rId13"/>
    <p:sldId id="274" r:id="rId14"/>
    <p:sldId id="275" r:id="rId15"/>
    <p:sldId id="273" r:id="rId16"/>
    <p:sldId id="271" r:id="rId17"/>
    <p:sldId id="272" r:id="rId18"/>
    <p:sldId id="267" r:id="rId19"/>
    <p:sldId id="269"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8DC324EA-4BBB-4707-941B-AEA9B29F545D}">
          <p14:sldIdLst>
            <p14:sldId id="257"/>
            <p14:sldId id="263"/>
            <p14:sldId id="276"/>
            <p14:sldId id="256"/>
            <p14:sldId id="277"/>
            <p14:sldId id="278"/>
            <p14:sldId id="258"/>
            <p14:sldId id="279"/>
            <p14:sldId id="261"/>
            <p14:sldId id="259"/>
            <p14:sldId id="260"/>
            <p14:sldId id="270"/>
            <p14:sldId id="274"/>
            <p14:sldId id="275"/>
            <p14:sldId id="273"/>
            <p14:sldId id="271"/>
            <p14:sldId id="272"/>
            <p14:sldId id="267"/>
            <p14:sldId id="269"/>
          </p14:sldIdLst>
        </p14:section>
        <p14:section name="Sezione senza titolo" id="{C52D1313-27DC-48F3-BFD0-76E568E0D0C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00" y="-9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CF0C87-6F2D-44FD-8D3C-D37A95A280DD}" type="datetimeFigureOut">
              <a:rPr lang="it-IT" smtClean="0"/>
              <a:t>12/12/2025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7736F-D2A5-40AD-90EB-2DFC0DB21D55}" type="slidenum">
              <a:rPr lang="it-IT" smtClean="0"/>
              <a:t>‹N›</a:t>
            </a:fld>
            <a:endParaRPr lang="it-IT"/>
          </a:p>
        </p:txBody>
      </p:sp>
    </p:spTree>
    <p:extLst>
      <p:ext uri="{BB962C8B-B14F-4D97-AF65-F5344CB8AC3E}">
        <p14:creationId xmlns:p14="http://schemas.microsoft.com/office/powerpoint/2010/main" val="125478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277736F-D2A5-40AD-90EB-2DFC0DB21D55}" type="slidenum">
              <a:rPr lang="it-IT" smtClean="0"/>
              <a:t>2</a:t>
            </a:fld>
            <a:endParaRPr lang="it-IT"/>
          </a:p>
        </p:txBody>
      </p:sp>
    </p:spTree>
    <p:extLst>
      <p:ext uri="{BB962C8B-B14F-4D97-AF65-F5344CB8AC3E}">
        <p14:creationId xmlns:p14="http://schemas.microsoft.com/office/powerpoint/2010/main" val="2339229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81897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smtClean="0"/>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6829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88378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4246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03909533-3659-4518-BFBC-7F49FBA35BB6}" type="datetimeFigureOut">
              <a:rPr lang="it-IT" smtClean="0"/>
              <a:t>12/12/2025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49637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03909533-3659-4518-BFBC-7F49FBA35BB6}" type="datetimeFigureOut">
              <a:rPr lang="it-IT" smtClean="0"/>
              <a:t>12/12/2025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28649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09533-3659-4518-BFBC-7F49FBA35BB6}" type="datetimeFigureOut">
              <a:rPr lang="it-IT" smtClean="0"/>
              <a:t>12/12/2025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94384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49846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57640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34155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784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03420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21772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smtClean="0"/>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smtClean="0"/>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72186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5096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89056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3909533-3659-4518-BFBC-7F49FBA35BB6}" type="datetimeFigureOut">
              <a:rPr lang="it-IT" smtClean="0"/>
              <a:t>12/12/2025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9C0110C-03F0-4F09-B411-B3927BAFA20B}" type="slidenum">
              <a:rPr lang="it-IT" smtClean="0"/>
              <a:t>‹N›</a:t>
            </a:fld>
            <a:endParaRPr lang="it-IT"/>
          </a:p>
        </p:txBody>
      </p:sp>
    </p:spTree>
    <p:extLst>
      <p:ext uri="{BB962C8B-B14F-4D97-AF65-F5344CB8AC3E}">
        <p14:creationId xmlns:p14="http://schemas.microsoft.com/office/powerpoint/2010/main" val="3119247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LA PERGAMENA DI FRANCESCO</a:t>
            </a:r>
            <a:endParaRPr lang="it-IT" dirty="0"/>
          </a:p>
        </p:txBody>
      </p:sp>
      <p:sp>
        <p:nvSpPr>
          <p:cNvPr id="3" name="Sottotitolo 2"/>
          <p:cNvSpPr>
            <a:spLocks noGrp="1"/>
          </p:cNvSpPr>
          <p:nvPr>
            <p:ph type="subTitle" idx="1"/>
          </p:nvPr>
        </p:nvSpPr>
        <p:spPr/>
        <p:txBody>
          <a:bodyPr/>
          <a:lstStyle/>
          <a:p>
            <a:r>
              <a:rPr lang="it-IT" dirty="0" smtClean="0"/>
              <a:t>LABORATORIO DI CREAZIONE DI UNA PERGAMENA ISPIRATA A</a:t>
            </a:r>
          </a:p>
          <a:p>
            <a:r>
              <a:rPr lang="it-IT" dirty="0" smtClean="0"/>
              <a:t> SAN FRANCESCO</a:t>
            </a:r>
            <a:endParaRPr lang="it-IT" dirty="0"/>
          </a:p>
        </p:txBody>
      </p:sp>
    </p:spTree>
    <p:extLst>
      <p:ext uri="{BB962C8B-B14F-4D97-AF65-F5344CB8AC3E}">
        <p14:creationId xmlns:p14="http://schemas.microsoft.com/office/powerpoint/2010/main" val="3566699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140" b="11252"/>
          <a:stretch/>
        </p:blipFill>
        <p:spPr>
          <a:xfrm>
            <a:off x="1628503" y="322217"/>
            <a:ext cx="10408483" cy="5782491"/>
          </a:xfrm>
        </p:spPr>
      </p:pic>
    </p:spTree>
    <p:extLst>
      <p:ext uri="{BB962C8B-B14F-4D97-AF65-F5344CB8AC3E}">
        <p14:creationId xmlns:p14="http://schemas.microsoft.com/office/powerpoint/2010/main" val="831132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89212" y="1342292"/>
            <a:ext cx="8915400" cy="4568930"/>
          </a:xfrm>
        </p:spPr>
        <p:txBody>
          <a:bodyPr>
            <a:normAutofit/>
          </a:bodyPr>
          <a:lstStyle/>
          <a:p>
            <a:pPr algn="just"/>
            <a:r>
              <a:rPr lang="it-IT" sz="2400" dirty="0"/>
              <a:t>La pergamena, detta anche cartapecora o carta </a:t>
            </a:r>
            <a:r>
              <a:rPr lang="it-IT" sz="2400" dirty="0" err="1"/>
              <a:t>pecudina</a:t>
            </a:r>
            <a:r>
              <a:rPr lang="it-IT" sz="2400" dirty="0"/>
              <a:t>, è una membrana ricavata dalla pelle di animale (agnello o vitello) non conciata e composta di collagene. Presenta una struttura coriacea ed elastica, per cui il degrado non avviene frequentemente. Fu utilizzata come supporto scrittorio fino al XIV secolo, quando venne gradatamente soppiantata dalla carta di canapa o d'altre fibre tessili. Oggi è ancora utilizzata come materiale di </a:t>
            </a:r>
            <a:r>
              <a:rPr lang="it-IT" sz="2400" dirty="0" smtClean="0"/>
              <a:t>legatura.</a:t>
            </a:r>
            <a:endParaRPr lang="it-IT" sz="2400" dirty="0"/>
          </a:p>
        </p:txBody>
      </p:sp>
    </p:spTree>
    <p:extLst>
      <p:ext uri="{BB962C8B-B14F-4D97-AF65-F5344CB8AC3E}">
        <p14:creationId xmlns:p14="http://schemas.microsoft.com/office/powerpoint/2010/main" val="1496174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endParaRPr lang="it-IT"/>
          </a:p>
        </p:txBody>
      </p:sp>
      <p:sp>
        <p:nvSpPr>
          <p:cNvPr id="3" name="Sottotitolo 2"/>
          <p:cNvSpPr>
            <a:spLocks noGrp="1"/>
          </p:cNvSpPr>
          <p:nvPr>
            <p:ph type="subTitle" idx="1"/>
          </p:nvPr>
        </p:nvSpPr>
        <p:spPr/>
        <p:txBody>
          <a:bodyPr/>
          <a:lstStyle/>
          <a:p>
            <a:endParaRPr lang="it-IT"/>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4721" y="134814"/>
            <a:ext cx="4896556" cy="6534809"/>
          </a:xfrm>
          <a:prstGeom prst="rect">
            <a:avLst/>
          </a:prstGeom>
        </p:spPr>
      </p:pic>
    </p:spTree>
    <p:extLst>
      <p:ext uri="{BB962C8B-B14F-4D97-AF65-F5344CB8AC3E}">
        <p14:creationId xmlns:p14="http://schemas.microsoft.com/office/powerpoint/2010/main" val="2882141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89212" y="879230"/>
            <a:ext cx="8915400" cy="5031991"/>
          </a:xfrm>
        </p:spPr>
        <p:txBody>
          <a:bodyPr/>
          <a:lstStyle/>
          <a:p>
            <a:r>
              <a:rPr lang="it-IT" dirty="0"/>
              <a:t>La pergamena (membrana o </a:t>
            </a:r>
            <a:r>
              <a:rPr lang="it-IT" dirty="0" err="1"/>
              <a:t>vellum</a:t>
            </a:r>
            <a:r>
              <a:rPr lang="it-IT" dirty="0"/>
              <a:t> in latino) prende nome dalla città di Pergamo (nell'Asia minore) dove, secondo la tradizione riferita da Plinio il Vecchio, sarebbe stata introdotta attorno al II secolo a.C., in sostituzione del papiro[1]. Pergamo aveva una grande biblioteca che rivaleggiava con la famosa biblioteca di Alessandria. Quando l'Egitto smise di esportare il papiro, a causa della concorrenza culturale fra il sovrano egiziano Tolomeo V </a:t>
            </a:r>
            <a:r>
              <a:rPr lang="it-IT" dirty="0" err="1"/>
              <a:t>Epifane</a:t>
            </a:r>
            <a:r>
              <a:rPr lang="it-IT" dirty="0"/>
              <a:t> (204-180 a.C.) ed il re di Pergamo Eumene II (196-158 a.C.), Pergamo reagì ricavando la pergamena dalla lavorazione delle pelli di animale.</a:t>
            </a:r>
          </a:p>
          <a:p>
            <a:endParaRPr lang="it-IT" dirty="0"/>
          </a:p>
          <a:p>
            <a:r>
              <a:rPr lang="it-IT" dirty="0"/>
              <a:t>Nel mondo antico la pergamena non ebbe comunque grande diffusione, a causa della concorrenza del papiro, prodotto molto più abbondante e meno costoso. Soltanto a partire dalla tarda antichità (V secolo) la diffusione della pergamena sembrò aumentare fino a diventare il principale supporto scrittorio durante il Medioevo e prima di essere sostituita definitivamente dalla carta.</a:t>
            </a:r>
          </a:p>
        </p:txBody>
      </p:sp>
    </p:spTree>
    <p:extLst>
      <p:ext uri="{BB962C8B-B14F-4D97-AF65-F5344CB8AC3E}">
        <p14:creationId xmlns:p14="http://schemas.microsoft.com/office/powerpoint/2010/main" val="2227193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3874" y="111369"/>
            <a:ext cx="5498741" cy="6433528"/>
          </a:xfrm>
        </p:spPr>
      </p:pic>
    </p:spTree>
    <p:extLst>
      <p:ext uri="{BB962C8B-B14F-4D97-AF65-F5344CB8AC3E}">
        <p14:creationId xmlns:p14="http://schemas.microsoft.com/office/powerpoint/2010/main" val="179799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45719"/>
          </a:xfrm>
        </p:spPr>
        <p:txBody>
          <a:bodyPr>
            <a:normAutofit fontScale="90000"/>
          </a:bodyPr>
          <a:lstStyle/>
          <a:p>
            <a:endParaRPr lang="it-IT" dirty="0"/>
          </a:p>
        </p:txBody>
      </p:sp>
      <p:sp>
        <p:nvSpPr>
          <p:cNvPr id="3" name="Segnaposto contenuto 2"/>
          <p:cNvSpPr>
            <a:spLocks noGrp="1"/>
          </p:cNvSpPr>
          <p:nvPr>
            <p:ph idx="1"/>
          </p:nvPr>
        </p:nvSpPr>
        <p:spPr>
          <a:xfrm>
            <a:off x="2592925" y="744415"/>
            <a:ext cx="8915400" cy="5950578"/>
          </a:xfrm>
        </p:spPr>
        <p:txBody>
          <a:bodyPr>
            <a:normAutofit fontScale="92500"/>
          </a:bodyPr>
          <a:lstStyle/>
          <a:p>
            <a:pPr algn="just"/>
            <a:r>
              <a:rPr lang="it-IT" sz="2800" dirty="0"/>
              <a:t>Caratteristiche principali</a:t>
            </a:r>
          </a:p>
          <a:p>
            <a:pPr algn="just"/>
            <a:r>
              <a:rPr lang="it-IT" sz="2800" dirty="0"/>
              <a:t>Materiale: Pelle animale non conciata (cartapecora, carta </a:t>
            </a:r>
            <a:r>
              <a:rPr lang="it-IT" sz="2800" dirty="0" err="1"/>
              <a:t>pecudina</a:t>
            </a:r>
            <a:r>
              <a:rPr lang="it-IT" sz="2800" dirty="0"/>
              <a:t>) ricca di collagene. </a:t>
            </a:r>
          </a:p>
          <a:p>
            <a:pPr algn="just"/>
            <a:r>
              <a:rPr lang="it-IT" sz="2800" dirty="0"/>
              <a:t>Preparazione: Lavata, depilata, tesa su telai, abrasa con pomice e rifinita con colla. </a:t>
            </a:r>
          </a:p>
          <a:p>
            <a:pPr algn="just"/>
            <a:r>
              <a:rPr lang="it-IT" sz="2800" dirty="0"/>
              <a:t>Utilizzo antico: Supporto per la scrittura fino all'avvento della carta (XIV secolo), sostituendo papiro e tavolette cerate. </a:t>
            </a:r>
          </a:p>
          <a:p>
            <a:pPr algn="just"/>
            <a:r>
              <a:rPr lang="it-IT" sz="2800" dirty="0"/>
              <a:t>Utilizzo moderno: Legatoria, strumenti musicali, paralumi. </a:t>
            </a:r>
          </a:p>
          <a:p>
            <a:pPr algn="just"/>
            <a:r>
              <a:rPr lang="it-IT" sz="2800" dirty="0"/>
              <a:t>Etimologia: Dal latino </a:t>
            </a:r>
            <a:r>
              <a:rPr lang="it-IT" sz="2800" dirty="0" err="1"/>
              <a:t>pergamēna</a:t>
            </a:r>
            <a:r>
              <a:rPr lang="it-IT" sz="2800" dirty="0"/>
              <a:t>, "di Pergamo", città famosa per le sue biblioteche, dove si dice fosse stata introdotta l'usanza</a:t>
            </a:r>
            <a:endParaRPr lang="it-IT" sz="2800" dirty="0"/>
          </a:p>
        </p:txBody>
      </p:sp>
    </p:spTree>
    <p:extLst>
      <p:ext uri="{BB962C8B-B14F-4D97-AF65-F5344CB8AC3E}">
        <p14:creationId xmlns:p14="http://schemas.microsoft.com/office/powerpoint/2010/main" val="1826141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NOSTRO LABORATORIO CREATIVO SULLA PERGAMENA</a:t>
            </a:r>
            <a:endParaRPr lang="it-IT" dirty="0"/>
          </a:p>
        </p:txBody>
      </p:sp>
      <p:sp>
        <p:nvSpPr>
          <p:cNvPr id="3" name="Segnaposto contenuto 2"/>
          <p:cNvSpPr>
            <a:spLocks noGrp="1"/>
          </p:cNvSpPr>
          <p:nvPr>
            <p:ph idx="1"/>
          </p:nvPr>
        </p:nvSpPr>
        <p:spPr/>
        <p:txBody>
          <a:bodyPr/>
          <a:lstStyle/>
          <a:p>
            <a:r>
              <a:rPr lang="it-IT" dirty="0" smtClean="0"/>
              <a:t>VEDIAMO LE FASI PRINCIPALI.</a:t>
            </a:r>
            <a:endParaRPr lang="it-IT" dirty="0"/>
          </a:p>
        </p:txBody>
      </p:sp>
    </p:spTree>
    <p:extLst>
      <p:ext uri="{BB962C8B-B14F-4D97-AF65-F5344CB8AC3E}">
        <p14:creationId xmlns:p14="http://schemas.microsoft.com/office/powerpoint/2010/main" val="3027630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568137" y="1096108"/>
            <a:ext cx="10042614" cy="4340958"/>
          </a:xfrm>
          <a:prstGeom prst="rect">
            <a:avLst/>
          </a:prstGeom>
        </p:spPr>
      </p:pic>
    </p:spTree>
    <p:extLst>
      <p:ext uri="{BB962C8B-B14F-4D97-AF65-F5344CB8AC3E}">
        <p14:creationId xmlns:p14="http://schemas.microsoft.com/office/powerpoint/2010/main" val="1508129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633782" y="725140"/>
            <a:ext cx="10149385" cy="4380260"/>
          </a:xfrm>
          <a:prstGeom prst="rect">
            <a:avLst/>
          </a:prstGeom>
        </p:spPr>
      </p:pic>
    </p:spTree>
    <p:extLst>
      <p:ext uri="{BB962C8B-B14F-4D97-AF65-F5344CB8AC3E}">
        <p14:creationId xmlns:p14="http://schemas.microsoft.com/office/powerpoint/2010/main" val="3522183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627920" y="720032"/>
            <a:ext cx="10207601" cy="4555351"/>
          </a:xfrm>
          <a:prstGeom prst="rect">
            <a:avLst/>
          </a:prstGeom>
        </p:spPr>
      </p:pic>
    </p:spTree>
    <p:extLst>
      <p:ext uri="{BB962C8B-B14F-4D97-AF65-F5344CB8AC3E}">
        <p14:creationId xmlns:p14="http://schemas.microsoft.com/office/powerpoint/2010/main" val="3624912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8320" y="624110"/>
            <a:ext cx="10129519" cy="1280890"/>
          </a:xfrm>
        </p:spPr>
        <p:txBody>
          <a:bodyPr/>
          <a:lstStyle/>
          <a:p>
            <a:r>
              <a:rPr lang="it-IT" dirty="0" smtClean="0"/>
              <a:t>SAN FRANCESCO </a:t>
            </a:r>
            <a:r>
              <a:rPr lang="it-IT" dirty="0" smtClean="0"/>
              <a:t>RACCONTANTO NELLE PERGAMENE</a:t>
            </a:r>
            <a:endParaRPr lang="it-IT" dirty="0"/>
          </a:p>
        </p:txBody>
      </p:sp>
      <p:sp>
        <p:nvSpPr>
          <p:cNvPr id="3" name="Segnaposto contenuto 2"/>
          <p:cNvSpPr>
            <a:spLocks noGrp="1"/>
          </p:cNvSpPr>
          <p:nvPr>
            <p:ph idx="1"/>
          </p:nvPr>
        </p:nvSpPr>
        <p:spPr/>
        <p:txBody>
          <a:bodyPr/>
          <a:lstStyle/>
          <a:p>
            <a:pPr algn="just"/>
            <a:r>
              <a:rPr lang="it-IT" sz="2400" dirty="0" smtClean="0"/>
              <a:t>Nella mostra Francesco e Frate Lupo l’arte racconta la leggenda dell’incontro, troviamo ben due preziosissime pergamene molto antiche, che ci narrano le vicende eugubine del Santo di Assisi. Da queste pergamene, traiamo spunto per la realizzazione della nostra pergamen</a:t>
            </a:r>
            <a:r>
              <a:rPr lang="it-IT" dirty="0" smtClean="0"/>
              <a:t>a. </a:t>
            </a:r>
            <a:endParaRPr lang="it-IT" dirty="0"/>
          </a:p>
        </p:txBody>
      </p:sp>
    </p:spTree>
    <p:extLst>
      <p:ext uri="{BB962C8B-B14F-4D97-AF65-F5344CB8AC3E}">
        <p14:creationId xmlns:p14="http://schemas.microsoft.com/office/powerpoint/2010/main" val="2009727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2080845" y="298173"/>
            <a:ext cx="8222803" cy="6167103"/>
          </a:xfrm>
          <a:prstGeom prst="rect">
            <a:avLst/>
          </a:prstGeom>
        </p:spPr>
      </p:pic>
    </p:spTree>
    <p:extLst>
      <p:ext uri="{BB962C8B-B14F-4D97-AF65-F5344CB8AC3E}">
        <p14:creationId xmlns:p14="http://schemas.microsoft.com/office/powerpoint/2010/main" val="3166448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978311" y="463061"/>
            <a:ext cx="7869074" cy="5901806"/>
          </a:xfrm>
          <a:prstGeom prst="rect">
            <a:avLst/>
          </a:prstGeom>
        </p:spPr>
      </p:pic>
    </p:spTree>
    <p:extLst>
      <p:ext uri="{BB962C8B-B14F-4D97-AF65-F5344CB8AC3E}">
        <p14:creationId xmlns:p14="http://schemas.microsoft.com/office/powerpoint/2010/main" val="17675003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89212" y="325171"/>
            <a:ext cx="8911687" cy="653705"/>
          </a:xfrm>
        </p:spPr>
        <p:txBody>
          <a:bodyPr>
            <a:normAutofit/>
          </a:bodyPr>
          <a:lstStyle/>
          <a:p>
            <a:r>
              <a:rPr lang="it-IT" dirty="0" smtClean="0"/>
              <a:t>OCCORRENTE</a:t>
            </a:r>
            <a:endParaRPr lang="it-IT" dirty="0"/>
          </a:p>
        </p:txBody>
      </p:sp>
      <p:sp>
        <p:nvSpPr>
          <p:cNvPr id="3" name="Segnaposto contenuto 2"/>
          <p:cNvSpPr>
            <a:spLocks noGrp="1"/>
          </p:cNvSpPr>
          <p:nvPr>
            <p:ph idx="1"/>
          </p:nvPr>
        </p:nvSpPr>
        <p:spPr>
          <a:xfrm>
            <a:off x="2589212" y="1277816"/>
            <a:ext cx="7264034" cy="3634154"/>
          </a:xfrm>
        </p:spPr>
        <p:txBody>
          <a:bodyPr>
            <a:noAutofit/>
          </a:bodyPr>
          <a:lstStyle/>
          <a:p>
            <a:pPr marL="0" indent="0">
              <a:lnSpc>
                <a:spcPct val="120000"/>
              </a:lnSpc>
              <a:buNone/>
            </a:pPr>
            <a:r>
              <a:rPr lang="it-IT" dirty="0"/>
              <a:t> </a:t>
            </a:r>
            <a:r>
              <a:rPr lang="it-IT" dirty="0" smtClean="0"/>
              <a:t>    1 </a:t>
            </a:r>
            <a:r>
              <a:rPr lang="it-IT" dirty="0"/>
              <a:t>foglio di carta bianco A4 in grammatura 150/200 gr</a:t>
            </a:r>
            <a:r>
              <a:rPr lang="it-IT" dirty="0" smtClean="0"/>
              <a:t>.;</a:t>
            </a:r>
            <a:endParaRPr lang="it-IT" dirty="0"/>
          </a:p>
          <a:p>
            <a:pPr>
              <a:lnSpc>
                <a:spcPct val="120000"/>
              </a:lnSpc>
            </a:pPr>
            <a:r>
              <a:rPr lang="it-IT" dirty="0"/>
              <a:t>Batuffoli di cotone</a:t>
            </a:r>
            <a:r>
              <a:rPr lang="it-IT" dirty="0" smtClean="0"/>
              <a:t>;</a:t>
            </a:r>
            <a:endParaRPr lang="it-IT" dirty="0"/>
          </a:p>
          <a:p>
            <a:pPr>
              <a:lnSpc>
                <a:spcPct val="120000"/>
              </a:lnSpc>
            </a:pPr>
            <a:r>
              <a:rPr lang="it-IT" dirty="0"/>
              <a:t>1 pennello a punta larga</a:t>
            </a:r>
            <a:r>
              <a:rPr lang="it-IT" dirty="0" smtClean="0"/>
              <a:t>;</a:t>
            </a:r>
            <a:endParaRPr lang="it-IT" dirty="0"/>
          </a:p>
          <a:p>
            <a:pPr>
              <a:lnSpc>
                <a:spcPct val="120000"/>
              </a:lnSpc>
            </a:pPr>
            <a:r>
              <a:rPr lang="it-IT" dirty="0" err="1"/>
              <a:t>Caffe'</a:t>
            </a:r>
            <a:r>
              <a:rPr lang="it-IT" dirty="0"/>
              <a:t> raffreddato oppure tempera/acquarello color terra bruciata</a:t>
            </a:r>
            <a:r>
              <a:rPr lang="it-IT" dirty="0" smtClean="0"/>
              <a:t>;</a:t>
            </a:r>
            <a:endParaRPr lang="it-IT" dirty="0"/>
          </a:p>
          <a:p>
            <a:pPr>
              <a:lnSpc>
                <a:spcPct val="120000"/>
              </a:lnSpc>
            </a:pPr>
            <a:r>
              <a:rPr lang="it-IT" dirty="0"/>
              <a:t>1 contenitore rettangolare con i bordi</a:t>
            </a:r>
            <a:r>
              <a:rPr lang="it-IT" dirty="0" smtClean="0"/>
              <a:t>;</a:t>
            </a:r>
            <a:endParaRPr lang="it-IT" sz="3200" dirty="0"/>
          </a:p>
          <a:p>
            <a:pPr>
              <a:lnSpc>
                <a:spcPct val="120000"/>
              </a:lnSpc>
            </a:pPr>
            <a:r>
              <a:rPr lang="it-IT" dirty="0"/>
              <a:t>Stilografica ed inchiostro nero</a:t>
            </a:r>
            <a:r>
              <a:rPr lang="it-IT" dirty="0" smtClean="0"/>
              <a:t>;</a:t>
            </a:r>
            <a:endParaRPr lang="it-IT" dirty="0"/>
          </a:p>
          <a:p>
            <a:pPr>
              <a:lnSpc>
                <a:spcPct val="120000"/>
              </a:lnSpc>
            </a:pPr>
            <a:r>
              <a:rPr lang="it-IT" dirty="0"/>
              <a:t>Accendino</a:t>
            </a:r>
            <a:r>
              <a:rPr lang="it-IT" dirty="0" smtClean="0"/>
              <a:t>;</a:t>
            </a:r>
            <a:endParaRPr lang="it-IT" sz="3200" dirty="0"/>
          </a:p>
          <a:p>
            <a:pPr>
              <a:lnSpc>
                <a:spcPct val="120000"/>
              </a:lnSpc>
            </a:pPr>
            <a:r>
              <a:rPr lang="it-IT" dirty="0"/>
              <a:t>Tappo di sughero</a:t>
            </a:r>
            <a:r>
              <a:rPr lang="it-IT" dirty="0" smtClean="0"/>
              <a:t>;</a:t>
            </a:r>
            <a:endParaRPr lang="it-IT" dirty="0"/>
          </a:p>
          <a:p>
            <a:pPr>
              <a:lnSpc>
                <a:spcPct val="120000"/>
              </a:lnSpc>
            </a:pPr>
            <a:r>
              <a:rPr lang="it-IT" dirty="0"/>
              <a:t>Candela di cera rossa</a:t>
            </a:r>
            <a:r>
              <a:rPr lang="it-IT" dirty="0" smtClean="0"/>
              <a:t>;</a:t>
            </a:r>
            <a:endParaRPr lang="it-IT" dirty="0"/>
          </a:p>
          <a:p>
            <a:pPr>
              <a:lnSpc>
                <a:spcPct val="120000"/>
              </a:lnSpc>
            </a:pPr>
            <a:r>
              <a:rPr lang="it-IT" dirty="0"/>
              <a:t>Taglierino o coltellino</a:t>
            </a:r>
            <a:r>
              <a:rPr lang="it-IT" dirty="0" smtClean="0"/>
              <a:t>;</a:t>
            </a:r>
            <a:endParaRPr lang="it-IT" sz="3200" dirty="0"/>
          </a:p>
          <a:p>
            <a:pPr>
              <a:lnSpc>
                <a:spcPct val="120000"/>
              </a:lnSpc>
            </a:pPr>
            <a:r>
              <a:rPr lang="it-IT" dirty="0"/>
              <a:t>Nastrino </a:t>
            </a:r>
            <a:r>
              <a:rPr lang="it-IT" dirty="0" smtClean="0"/>
              <a:t>di raso;</a:t>
            </a:r>
            <a:endParaRPr lang="it-IT" dirty="0"/>
          </a:p>
        </p:txBody>
      </p:sp>
    </p:spTree>
    <p:extLst>
      <p:ext uri="{BB962C8B-B14F-4D97-AF65-F5344CB8AC3E}">
        <p14:creationId xmlns:p14="http://schemas.microsoft.com/office/powerpoint/2010/main" val="1084582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45522" y="194397"/>
            <a:ext cx="4613032" cy="6267707"/>
          </a:xfrm>
        </p:spPr>
      </p:pic>
    </p:spTree>
    <p:extLst>
      <p:ext uri="{BB962C8B-B14F-4D97-AF65-F5344CB8AC3E}">
        <p14:creationId xmlns:p14="http://schemas.microsoft.com/office/powerpoint/2010/main" val="4091179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24142" y="480646"/>
            <a:ext cx="8068366" cy="6051276"/>
          </a:xfrm>
        </p:spPr>
      </p:pic>
    </p:spTree>
    <p:extLst>
      <p:ext uri="{BB962C8B-B14F-4D97-AF65-F5344CB8AC3E}">
        <p14:creationId xmlns:p14="http://schemas.microsoft.com/office/powerpoint/2010/main" val="404988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ASSOCIAZIONE CULTURALE LA MEDUSA PER MUSEO DIOCESANO DI GUBBIO</a:t>
            </a:r>
            <a:endParaRPr lang="it-IT"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7895" y="1905000"/>
            <a:ext cx="4500653" cy="3516135"/>
          </a:xfrm>
        </p:spPr>
      </p:pic>
      <p:pic>
        <p:nvPicPr>
          <p:cNvPr id="5" name="Immagine 4"/>
          <p:cNvPicPr>
            <a:picLocks noChangeAspect="1"/>
          </p:cNvPicPr>
          <p:nvPr/>
        </p:nvPicPr>
        <p:blipFill>
          <a:blip r:embed="rId3"/>
          <a:stretch>
            <a:fillRect/>
          </a:stretch>
        </p:blipFill>
        <p:spPr>
          <a:xfrm>
            <a:off x="1916031" y="4500880"/>
            <a:ext cx="2308510" cy="2481227"/>
          </a:xfrm>
          <a:prstGeom prst="rect">
            <a:avLst/>
          </a:prstGeom>
        </p:spPr>
      </p:pic>
      <p:pic>
        <p:nvPicPr>
          <p:cNvPr id="6" name="Immagine 5"/>
          <p:cNvPicPr>
            <a:picLocks noChangeAspect="1"/>
          </p:cNvPicPr>
          <p:nvPr/>
        </p:nvPicPr>
        <p:blipFill>
          <a:blip r:embed="rId4"/>
          <a:stretch>
            <a:fillRect/>
          </a:stretch>
        </p:blipFill>
        <p:spPr>
          <a:xfrm>
            <a:off x="9640182" y="4169620"/>
            <a:ext cx="2228912" cy="4423905"/>
          </a:xfrm>
          <a:prstGeom prst="rect">
            <a:avLst/>
          </a:prstGeom>
        </p:spPr>
      </p:pic>
    </p:spTree>
    <p:extLst>
      <p:ext uri="{BB962C8B-B14F-4D97-AF65-F5344CB8AC3E}">
        <p14:creationId xmlns:p14="http://schemas.microsoft.com/office/powerpoint/2010/main" val="815762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9416195" cy="1280890"/>
          </a:xfrm>
        </p:spPr>
        <p:txBody>
          <a:bodyPr/>
          <a:lstStyle/>
          <a:p>
            <a:r>
              <a:rPr lang="it-IT" dirty="0" smtClean="0"/>
              <a:t>REALIZZATO CON IL CONTRUBUTO DELLA</a:t>
            </a:r>
            <a:endParaRPr lang="it-IT" dirty="0"/>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7228" y="1346200"/>
            <a:ext cx="2826612" cy="1386832"/>
          </a:xfrm>
        </p:spPr>
      </p:pic>
    </p:spTree>
    <p:extLst>
      <p:ext uri="{BB962C8B-B14F-4D97-AF65-F5344CB8AC3E}">
        <p14:creationId xmlns:p14="http://schemas.microsoft.com/office/powerpoint/2010/main" val="1262102917"/>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487</Words>
  <Application>Microsoft Office PowerPoint</Application>
  <PresentationFormat>Widescreen</PresentationFormat>
  <Paragraphs>32</Paragraphs>
  <Slides>19</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19</vt:i4>
      </vt:variant>
    </vt:vector>
  </HeadingPairs>
  <TitlesOfParts>
    <vt:vector size="24" baseType="lpstr">
      <vt:lpstr>Arial</vt:lpstr>
      <vt:lpstr>Calibri</vt:lpstr>
      <vt:lpstr>Century Gothic</vt:lpstr>
      <vt:lpstr>Wingdings 3</vt:lpstr>
      <vt:lpstr>Filo</vt:lpstr>
      <vt:lpstr>LA PERGAMENA DI FRANCESCO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NOSTRO LABORATORIO CREATIVO SULLA PERGAMENA</vt:lpstr>
      <vt:lpstr>Presentazione standard di PowerPoint</vt:lpstr>
      <vt:lpstr>Presentazione standard di PowerPoint</vt:lpstr>
      <vt:lpstr>Presentazione standard di PowerPoint</vt:lpstr>
      <vt:lpstr>SAN FRANCESCO RACCONTANTO NELLE PERGAMENE</vt:lpstr>
      <vt:lpstr>Presentazione standard di PowerPoint</vt:lpstr>
      <vt:lpstr>Presentazione standard di PowerPoint</vt:lpstr>
      <vt:lpstr>OCCORRENTE</vt:lpstr>
      <vt:lpstr>Presentazione standard di PowerPoint</vt:lpstr>
      <vt:lpstr>Presentazione standard di PowerPoint</vt:lpstr>
      <vt:lpstr>ASSOCIAZIONE CULTURALE LA MEDUSA PER MUSEO DIOCESANO DI GUBBIO</vt:lpstr>
      <vt:lpstr>REALIZZATO CON IL CONTRUBUTO DELLA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E FRATE LUPO</dc:title>
  <dc:creator>utente</dc:creator>
  <cp:lastModifiedBy>utente</cp:lastModifiedBy>
  <cp:revision>9</cp:revision>
  <dcterms:created xsi:type="dcterms:W3CDTF">2025-12-11T15:22:47Z</dcterms:created>
  <dcterms:modified xsi:type="dcterms:W3CDTF">2025-12-12T09:13:00Z</dcterms:modified>
</cp:coreProperties>
</file>