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63" r:id="rId3"/>
    <p:sldId id="276" r:id="rId4"/>
    <p:sldId id="256" r:id="rId5"/>
    <p:sldId id="277" r:id="rId6"/>
    <p:sldId id="278" r:id="rId7"/>
    <p:sldId id="258" r:id="rId8"/>
    <p:sldId id="279" r:id="rId9"/>
    <p:sldId id="261" r:id="rId10"/>
    <p:sldId id="259" r:id="rId11"/>
    <p:sldId id="260" r:id="rId12"/>
    <p:sldId id="270" r:id="rId13"/>
    <p:sldId id="274" r:id="rId14"/>
    <p:sldId id="275" r:id="rId15"/>
    <p:sldId id="273" r:id="rId16"/>
    <p:sldId id="271" r:id="rId17"/>
    <p:sldId id="272" r:id="rId18"/>
    <p:sldId id="267" r:id="rId19"/>
    <p:sldId id="269" r:id="rId2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8DC324EA-4BBB-4707-941B-AEA9B29F545D}">
          <p14:sldIdLst>
            <p14:sldId id="257"/>
            <p14:sldId id="263"/>
            <p14:sldId id="276"/>
            <p14:sldId id="256"/>
            <p14:sldId id="277"/>
            <p14:sldId id="278"/>
            <p14:sldId id="258"/>
            <p14:sldId id="279"/>
            <p14:sldId id="261"/>
            <p14:sldId id="259"/>
            <p14:sldId id="260"/>
            <p14:sldId id="270"/>
            <p14:sldId id="274"/>
            <p14:sldId id="275"/>
            <p14:sldId id="273"/>
            <p14:sldId id="271"/>
            <p14:sldId id="272"/>
            <p14:sldId id="267"/>
            <p14:sldId id="269"/>
          </p14:sldIdLst>
        </p14:section>
        <p14:section name="Sezione senza titolo" id="{C52D1313-27DC-48F3-BFD0-76E568E0D0CF}">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3" d="100"/>
          <a:sy n="53" d="100"/>
        </p:scale>
        <p:origin x="108" y="1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CF0C87-6F2D-44FD-8D3C-D37A95A280DD}" type="datetimeFigureOut">
              <a:rPr lang="it-IT" smtClean="0"/>
              <a:t>06/01/2026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77736F-D2A5-40AD-90EB-2DFC0DB21D55}" type="slidenum">
              <a:rPr lang="it-IT" smtClean="0"/>
              <a:t>‹N›</a:t>
            </a:fld>
            <a:endParaRPr lang="it-IT"/>
          </a:p>
        </p:txBody>
      </p:sp>
    </p:spTree>
    <p:extLst>
      <p:ext uri="{BB962C8B-B14F-4D97-AF65-F5344CB8AC3E}">
        <p14:creationId xmlns:p14="http://schemas.microsoft.com/office/powerpoint/2010/main" val="1254782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277736F-D2A5-40AD-90EB-2DFC0DB21D55}" type="slidenum">
              <a:rPr lang="it-IT" smtClean="0"/>
              <a:t>2</a:t>
            </a:fld>
            <a:endParaRPr lang="it-IT"/>
          </a:p>
        </p:txBody>
      </p:sp>
    </p:spTree>
    <p:extLst>
      <p:ext uri="{BB962C8B-B14F-4D97-AF65-F5344CB8AC3E}">
        <p14:creationId xmlns:p14="http://schemas.microsoft.com/office/powerpoint/2010/main" val="2339229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03909533-3659-4518-BFBC-7F49FBA35BB6}" type="datetimeFigureOut">
              <a:rPr lang="it-IT" smtClean="0"/>
              <a:t>06/01/2026</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3818972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3909533-3659-4518-BFBC-7F49FBA35BB6}" type="datetimeFigureOut">
              <a:rPr lang="it-IT" smtClean="0"/>
              <a:t>06/01/2026</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668292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03909533-3659-4518-BFBC-7F49FBA35BB6}" type="datetimeFigureOut">
              <a:rPr lang="it-IT" smtClean="0"/>
              <a:t>06/01/2026</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2883783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03909533-3659-4518-BFBC-7F49FBA35BB6}" type="datetimeFigureOut">
              <a:rPr lang="it-IT" smtClean="0"/>
              <a:t>06/01/2026</a:t>
            </a:fld>
            <a:endParaRPr lang="it-IT"/>
          </a:p>
        </p:txBody>
      </p:sp>
      <p:sp>
        <p:nvSpPr>
          <p:cNvPr id="6" name="Footer Placeholder 5"/>
          <p:cNvSpPr>
            <a:spLocks noGrp="1"/>
          </p:cNvSpPr>
          <p:nvPr>
            <p:ph type="ftr" sz="quarter" idx="11"/>
          </p:nvPr>
        </p:nvSpPr>
        <p:spPr/>
        <p:txBody>
          <a:bodyPr/>
          <a:lstStyle/>
          <a:p>
            <a:endParaRPr lang="it-I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642462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03909533-3659-4518-BFBC-7F49FBA35BB6}" type="datetimeFigureOut">
              <a:rPr lang="it-IT" smtClean="0"/>
              <a:t>06/01/2026</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749637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03909533-3659-4518-BFBC-7F49FBA35BB6}" type="datetimeFigureOut">
              <a:rPr lang="it-IT" smtClean="0"/>
              <a:t>06/01/2026</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3286493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909533-3659-4518-BFBC-7F49FBA35BB6}" type="datetimeFigureOut">
              <a:rPr lang="it-IT" smtClean="0"/>
              <a:t>06/01/2026</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1943845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03909533-3659-4518-BFBC-7F49FBA35BB6}" type="datetimeFigureOut">
              <a:rPr lang="it-IT" smtClean="0"/>
              <a:t>06/01/2026</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2498467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03909533-3659-4518-BFBC-7F49FBA35BB6}" type="datetimeFigureOut">
              <a:rPr lang="it-IT" smtClean="0"/>
              <a:t>06/01/2026</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3576405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03909533-3659-4518-BFBC-7F49FBA35BB6}" type="datetimeFigureOut">
              <a:rPr lang="it-IT" smtClean="0"/>
              <a:t>06/01/2026</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3341559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03909533-3659-4518-BFBC-7F49FBA35BB6}" type="datetimeFigureOut">
              <a:rPr lang="it-IT" smtClean="0"/>
              <a:t>06/01/2026</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9C0110C-03F0-4F09-B411-B3927BAFA20B}" type="slidenum">
              <a:rPr lang="it-IT" smtClean="0"/>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47849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03909533-3659-4518-BFBC-7F49FBA35BB6}" type="datetimeFigureOut">
              <a:rPr lang="it-IT" smtClean="0"/>
              <a:t>06/01/2026</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1403420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03909533-3659-4518-BFBC-7F49FBA35BB6}" type="datetimeFigureOut">
              <a:rPr lang="it-IT" smtClean="0"/>
              <a:t>06/01/2026</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9C0110C-03F0-4F09-B411-B3927BAFA20B}" type="slidenum">
              <a:rPr lang="it-IT" smtClean="0"/>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21772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03909533-3659-4518-BFBC-7F49FBA35BB6}" type="datetimeFigureOut">
              <a:rPr lang="it-IT" smtClean="0"/>
              <a:t>06/01/2026</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3721863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3909533-3659-4518-BFBC-7F49FBA35BB6}" type="datetimeFigureOut">
              <a:rPr lang="it-IT" smtClean="0"/>
              <a:t>06/01/2026</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750966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3909533-3659-4518-BFBC-7F49FBA35BB6}" type="datetimeFigureOut">
              <a:rPr lang="it-IT" smtClean="0"/>
              <a:t>06/01/2026</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1489056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3909533-3659-4518-BFBC-7F49FBA35BB6}" type="datetimeFigureOut">
              <a:rPr lang="it-IT" smtClean="0"/>
              <a:t>06/01/2026</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9C0110C-03F0-4F09-B411-B3927BAFA20B}" type="slidenum">
              <a:rPr lang="it-IT" smtClean="0"/>
              <a:t>‹N›</a:t>
            </a:fld>
            <a:endParaRPr lang="it-IT"/>
          </a:p>
        </p:txBody>
      </p:sp>
    </p:spTree>
    <p:extLst>
      <p:ext uri="{BB962C8B-B14F-4D97-AF65-F5344CB8AC3E}">
        <p14:creationId xmlns:p14="http://schemas.microsoft.com/office/powerpoint/2010/main" val="31192471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en-US" dirty="0"/>
              <a:t>THE PARCHMENT OF SAINT FRANCIS</a:t>
            </a:r>
            <a:endParaRPr lang="it-IT" dirty="0"/>
          </a:p>
        </p:txBody>
      </p:sp>
      <p:sp>
        <p:nvSpPr>
          <p:cNvPr id="3" name="Sottotitolo 2"/>
          <p:cNvSpPr>
            <a:spLocks noGrp="1"/>
          </p:cNvSpPr>
          <p:nvPr>
            <p:ph type="subTitle" idx="1"/>
          </p:nvPr>
        </p:nvSpPr>
        <p:spPr/>
        <p:txBody>
          <a:bodyPr/>
          <a:lstStyle/>
          <a:p>
            <a:r>
              <a:rPr lang="en-US" dirty="0"/>
              <a:t>PARCHMENT CREATION WORKSHOP INSPIRED BY SAINT FRANCIS</a:t>
            </a:r>
            <a:endParaRPr lang="it-IT" dirty="0"/>
          </a:p>
        </p:txBody>
      </p:sp>
    </p:spTree>
    <p:extLst>
      <p:ext uri="{BB962C8B-B14F-4D97-AF65-F5344CB8AC3E}">
        <p14:creationId xmlns:p14="http://schemas.microsoft.com/office/powerpoint/2010/main" val="3566699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0140" b="11252"/>
          <a:stretch/>
        </p:blipFill>
        <p:spPr>
          <a:xfrm>
            <a:off x="1628503" y="322217"/>
            <a:ext cx="10408483" cy="5782491"/>
          </a:xfrm>
        </p:spPr>
      </p:pic>
    </p:spTree>
    <p:extLst>
      <p:ext uri="{BB962C8B-B14F-4D97-AF65-F5344CB8AC3E}">
        <p14:creationId xmlns:p14="http://schemas.microsoft.com/office/powerpoint/2010/main" val="831132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89212" y="1342292"/>
            <a:ext cx="8915400" cy="4568930"/>
          </a:xfrm>
        </p:spPr>
        <p:txBody>
          <a:bodyPr>
            <a:normAutofit/>
          </a:bodyPr>
          <a:lstStyle/>
          <a:p>
            <a:pPr algn="just"/>
            <a:r>
              <a:rPr lang="en-US" sz="2400" dirty="0"/>
              <a:t>Parchment, also known as vellum or parchment paper, is a membrane made from untreated animal skin (lamb or calf) and composed of collagen. It has a tough yet elastic structure, which means that deterioration does not occur frequently. It was used as a writing support until the 14th century, when it was gradually replaced by paper made from hemp or other textile fibers. Today, it is still used as a binding material.</a:t>
            </a:r>
            <a:endParaRPr lang="it-IT" sz="2400" dirty="0"/>
          </a:p>
        </p:txBody>
      </p:sp>
    </p:spTree>
    <p:extLst>
      <p:ext uri="{BB962C8B-B14F-4D97-AF65-F5344CB8AC3E}">
        <p14:creationId xmlns:p14="http://schemas.microsoft.com/office/powerpoint/2010/main" val="1496174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endParaRPr lang="it-IT"/>
          </a:p>
        </p:txBody>
      </p:sp>
      <p:sp>
        <p:nvSpPr>
          <p:cNvPr id="3" name="Sottotitolo 2"/>
          <p:cNvSpPr>
            <a:spLocks noGrp="1"/>
          </p:cNvSpPr>
          <p:nvPr>
            <p:ph type="subTitle" idx="1"/>
          </p:nvPr>
        </p:nvSpPr>
        <p:spPr/>
        <p:txBody>
          <a:bodyPr/>
          <a:lstStyle/>
          <a:p>
            <a:endParaRPr lang="it-IT"/>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4721" y="134814"/>
            <a:ext cx="4896556" cy="6534809"/>
          </a:xfrm>
          <a:prstGeom prst="rect">
            <a:avLst/>
          </a:prstGeom>
        </p:spPr>
      </p:pic>
    </p:spTree>
    <p:extLst>
      <p:ext uri="{BB962C8B-B14F-4D97-AF65-F5344CB8AC3E}">
        <p14:creationId xmlns:p14="http://schemas.microsoft.com/office/powerpoint/2010/main" val="2882141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89212" y="879230"/>
            <a:ext cx="8915400" cy="5031991"/>
          </a:xfrm>
        </p:spPr>
        <p:txBody>
          <a:bodyPr/>
          <a:lstStyle/>
          <a:p>
            <a:r>
              <a:rPr lang="en-US" dirty="0"/>
              <a:t>Parchment (known in Latin as </a:t>
            </a:r>
            <a:r>
              <a:rPr lang="en-US" i="1" dirty="0"/>
              <a:t>membrana</a:t>
            </a:r>
            <a:r>
              <a:rPr lang="en-US" dirty="0"/>
              <a:t> or </a:t>
            </a:r>
            <a:r>
              <a:rPr lang="en-US" i="1" dirty="0"/>
              <a:t>vellum</a:t>
            </a:r>
            <a:r>
              <a:rPr lang="en-US" dirty="0"/>
              <a:t>) takes its name from the city of Pergamon, in Asia Minor, where, according to the tradition reported by Pliny the Elder, it was introduced around the 2nd century BC as a substitute for papyrus. Pergamon had a great library that rivaled the famous Library of Alexandria. When Egypt stopped exporting papyrus due to cultural rivalry between the Egyptian ruler Ptolemy V Epiphanes (204–180 BC) and King Eumenes II of Pergamon (196–158 BC), Pergamon responded by producing parchment through the processing of animal skins.</a:t>
            </a:r>
          </a:p>
          <a:p>
            <a:r>
              <a:rPr lang="en-US"/>
              <a:t>In </a:t>
            </a:r>
            <a:r>
              <a:rPr lang="en-US" dirty="0"/>
              <a:t>the ancient world, parchment was not widely used due to competition from papyrus, which was far more abundant and less expensive. Only from Late Antiquity (5th century AD) did the use of parchment begin to increase, eventually becoming the main writing support during the Middle Ages, before being definitively replaced by paper.</a:t>
            </a:r>
            <a:endParaRPr lang="it-IT" dirty="0"/>
          </a:p>
        </p:txBody>
      </p:sp>
    </p:spTree>
    <p:extLst>
      <p:ext uri="{BB962C8B-B14F-4D97-AF65-F5344CB8AC3E}">
        <p14:creationId xmlns:p14="http://schemas.microsoft.com/office/powerpoint/2010/main" val="2227193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03874" y="111369"/>
            <a:ext cx="5498741" cy="6433528"/>
          </a:xfrm>
        </p:spPr>
      </p:pic>
    </p:spTree>
    <p:extLst>
      <p:ext uri="{BB962C8B-B14F-4D97-AF65-F5344CB8AC3E}">
        <p14:creationId xmlns:p14="http://schemas.microsoft.com/office/powerpoint/2010/main" val="1797996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92925" y="624110"/>
            <a:ext cx="8911687" cy="45719"/>
          </a:xfrm>
        </p:spPr>
        <p:txBody>
          <a:bodyPr>
            <a:normAutofit fontScale="90000"/>
          </a:bodyPr>
          <a:lstStyle/>
          <a:p>
            <a:endParaRPr lang="it-IT" dirty="0"/>
          </a:p>
        </p:txBody>
      </p:sp>
      <p:sp>
        <p:nvSpPr>
          <p:cNvPr id="3" name="Segnaposto contenuto 2"/>
          <p:cNvSpPr>
            <a:spLocks noGrp="1"/>
          </p:cNvSpPr>
          <p:nvPr>
            <p:ph idx="1"/>
          </p:nvPr>
        </p:nvSpPr>
        <p:spPr>
          <a:xfrm>
            <a:off x="2592925" y="744415"/>
            <a:ext cx="8915400" cy="5950578"/>
          </a:xfrm>
        </p:spPr>
        <p:txBody>
          <a:bodyPr>
            <a:normAutofit fontScale="92500" lnSpcReduction="10000"/>
          </a:bodyPr>
          <a:lstStyle/>
          <a:p>
            <a:pPr algn="just"/>
            <a:r>
              <a:rPr lang="it-IT" sz="2800" dirty="0" err="1" smtClean="0"/>
              <a:t>Main</a:t>
            </a:r>
            <a:r>
              <a:rPr lang="it-IT" sz="2800" dirty="0" smtClean="0"/>
              <a:t> </a:t>
            </a:r>
            <a:r>
              <a:rPr lang="it-IT" sz="2800" dirty="0" err="1"/>
              <a:t>Features</a:t>
            </a:r>
            <a:endParaRPr lang="it-IT" sz="2800" dirty="0"/>
          </a:p>
          <a:p>
            <a:pPr algn="just"/>
            <a:r>
              <a:rPr lang="it-IT" sz="2800" dirty="0" err="1" smtClean="0"/>
              <a:t>Material</a:t>
            </a:r>
            <a:r>
              <a:rPr lang="it-IT" sz="2800" dirty="0" smtClean="0"/>
              <a:t>: </a:t>
            </a:r>
            <a:r>
              <a:rPr lang="en-US" sz="2800" dirty="0"/>
              <a:t>Untanned animal leather (sheepskin, parchment), rich in collagen.</a:t>
            </a:r>
            <a:r>
              <a:rPr lang="it-IT" sz="2800" dirty="0" smtClean="0"/>
              <a:t>. </a:t>
            </a:r>
          </a:p>
          <a:p>
            <a:pPr algn="just"/>
            <a:r>
              <a:rPr lang="it-IT" sz="2800" dirty="0" err="1" smtClean="0"/>
              <a:t>Preparation</a:t>
            </a:r>
            <a:r>
              <a:rPr lang="it-IT" sz="2800" dirty="0" smtClean="0"/>
              <a:t>: </a:t>
            </a:r>
            <a:r>
              <a:rPr lang="en-US" sz="2800" dirty="0"/>
              <a:t>Washed, depilated, stretched on frames, abraded with pumice, and finished with glue</a:t>
            </a:r>
            <a:r>
              <a:rPr lang="en-US" sz="2800" dirty="0" smtClean="0"/>
              <a:t>.</a:t>
            </a:r>
            <a:r>
              <a:rPr lang="it-IT" sz="2800" dirty="0" smtClean="0"/>
              <a:t> </a:t>
            </a:r>
          </a:p>
          <a:p>
            <a:pPr algn="just"/>
            <a:r>
              <a:rPr lang="en-US" sz="2800" dirty="0"/>
              <a:t>Ancient use: Writing support until the advent of paper (14th century), replacing papyrus and wax tablets</a:t>
            </a:r>
            <a:r>
              <a:rPr lang="en-US" sz="2800" dirty="0" smtClean="0"/>
              <a:t>.</a:t>
            </a:r>
            <a:r>
              <a:rPr lang="it-IT" sz="2800" dirty="0" smtClean="0"/>
              <a:t> </a:t>
            </a:r>
          </a:p>
          <a:p>
            <a:pPr algn="just"/>
            <a:r>
              <a:rPr lang="en-US" sz="2800" dirty="0"/>
              <a:t>Modern use: Bookbinding, musical instruments, lampshades.</a:t>
            </a:r>
            <a:endParaRPr lang="it-IT" sz="2800" dirty="0"/>
          </a:p>
          <a:p>
            <a:pPr algn="just"/>
            <a:r>
              <a:rPr lang="it-IT" sz="2800" dirty="0" err="1" smtClean="0"/>
              <a:t>Etymology</a:t>
            </a:r>
            <a:r>
              <a:rPr lang="it-IT" sz="2800" dirty="0" smtClean="0"/>
              <a:t>:</a:t>
            </a:r>
            <a:r>
              <a:rPr lang="en-US" sz="2800" dirty="0"/>
              <a:t>From Latin </a:t>
            </a:r>
            <a:r>
              <a:rPr lang="en-US" sz="2800" i="1" dirty="0" err="1"/>
              <a:t>pergamēna</a:t>
            </a:r>
            <a:r>
              <a:rPr lang="en-US" sz="2800" dirty="0"/>
              <a:t>, "of </a:t>
            </a:r>
            <a:r>
              <a:rPr lang="en-US" sz="2800" dirty="0" err="1"/>
              <a:t>Pergamon</a:t>
            </a:r>
            <a:r>
              <a:rPr lang="en-US" sz="2800" dirty="0"/>
              <a:t>," a city famous for its libraries, where the practice is said to have been introduced.</a:t>
            </a:r>
            <a:endParaRPr lang="it-IT" sz="2800" dirty="0"/>
          </a:p>
        </p:txBody>
      </p:sp>
    </p:spTree>
    <p:extLst>
      <p:ext uri="{BB962C8B-B14F-4D97-AF65-F5344CB8AC3E}">
        <p14:creationId xmlns:p14="http://schemas.microsoft.com/office/powerpoint/2010/main" val="1826141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OUR CREATIVE WORKSHOP ON PARCHMENT</a:t>
            </a:r>
            <a:endParaRPr lang="it-IT" dirty="0"/>
          </a:p>
        </p:txBody>
      </p:sp>
      <p:sp>
        <p:nvSpPr>
          <p:cNvPr id="3" name="Segnaposto contenuto 2"/>
          <p:cNvSpPr>
            <a:spLocks noGrp="1"/>
          </p:cNvSpPr>
          <p:nvPr>
            <p:ph idx="1"/>
          </p:nvPr>
        </p:nvSpPr>
        <p:spPr/>
        <p:txBody>
          <a:bodyPr/>
          <a:lstStyle/>
          <a:p>
            <a:r>
              <a:rPr lang="en-US" dirty="0" smtClean="0"/>
              <a:t>LET'S LOOK AT THE MAIN STAGES. </a:t>
            </a:r>
            <a:endParaRPr lang="it-IT" dirty="0"/>
          </a:p>
        </p:txBody>
      </p:sp>
    </p:spTree>
    <p:extLst>
      <p:ext uri="{BB962C8B-B14F-4D97-AF65-F5344CB8AC3E}">
        <p14:creationId xmlns:p14="http://schemas.microsoft.com/office/powerpoint/2010/main" val="3027630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stretch>
            <a:fillRect/>
          </a:stretch>
        </p:blipFill>
        <p:spPr>
          <a:xfrm>
            <a:off x="1755648" y="359058"/>
            <a:ext cx="10042614" cy="4340958"/>
          </a:xfrm>
          <a:prstGeom prst="rect">
            <a:avLst/>
          </a:prstGeom>
        </p:spPr>
      </p:pic>
      <p:sp>
        <p:nvSpPr>
          <p:cNvPr id="3" name="CasellaDiTesto 2"/>
          <p:cNvSpPr txBox="1"/>
          <p:nvPr/>
        </p:nvSpPr>
        <p:spPr>
          <a:xfrm>
            <a:off x="1828800" y="5212080"/>
            <a:ext cx="3072384" cy="786384"/>
          </a:xfrm>
          <a:prstGeom prst="rect">
            <a:avLst/>
          </a:prstGeom>
          <a:noFill/>
        </p:spPr>
        <p:txBody>
          <a:bodyPr wrap="square" rtlCol="0">
            <a:spAutoFit/>
          </a:bodyPr>
          <a:lstStyle/>
          <a:p>
            <a:endParaRPr lang="it-IT" dirty="0"/>
          </a:p>
        </p:txBody>
      </p:sp>
      <p:sp>
        <p:nvSpPr>
          <p:cNvPr id="5" name="CasellaDiTesto 4"/>
          <p:cNvSpPr txBox="1"/>
          <p:nvPr/>
        </p:nvSpPr>
        <p:spPr>
          <a:xfrm>
            <a:off x="5157216" y="5212080"/>
            <a:ext cx="3163824" cy="768096"/>
          </a:xfrm>
          <a:prstGeom prst="rect">
            <a:avLst/>
          </a:prstGeom>
          <a:noFill/>
        </p:spPr>
        <p:txBody>
          <a:bodyPr wrap="square" rtlCol="0">
            <a:spAutoFit/>
          </a:bodyPr>
          <a:lstStyle/>
          <a:p>
            <a:endParaRPr lang="it-IT" dirty="0"/>
          </a:p>
        </p:txBody>
      </p:sp>
      <p:sp>
        <p:nvSpPr>
          <p:cNvPr id="6" name="CasellaDiTesto 5"/>
          <p:cNvSpPr txBox="1"/>
          <p:nvPr/>
        </p:nvSpPr>
        <p:spPr>
          <a:xfrm>
            <a:off x="1828800" y="5065776"/>
            <a:ext cx="3072384" cy="276999"/>
          </a:xfrm>
          <a:prstGeom prst="rect">
            <a:avLst/>
          </a:prstGeom>
          <a:noFill/>
        </p:spPr>
        <p:txBody>
          <a:bodyPr wrap="square" rtlCol="0">
            <a:spAutoFit/>
          </a:bodyPr>
          <a:lstStyle/>
          <a:p>
            <a:pPr algn="ctr"/>
            <a:r>
              <a:rPr lang="en-US" sz="1200" dirty="0"/>
              <a:t>Crumple a sheet of paper.</a:t>
            </a:r>
            <a:endParaRPr lang="it-IT" sz="1200" dirty="0"/>
          </a:p>
        </p:txBody>
      </p:sp>
      <p:sp>
        <p:nvSpPr>
          <p:cNvPr id="7" name="CasellaDiTesto 6"/>
          <p:cNvSpPr txBox="1"/>
          <p:nvPr/>
        </p:nvSpPr>
        <p:spPr>
          <a:xfrm>
            <a:off x="5157216" y="5065776"/>
            <a:ext cx="3163824" cy="461665"/>
          </a:xfrm>
          <a:prstGeom prst="rect">
            <a:avLst/>
          </a:prstGeom>
          <a:noFill/>
        </p:spPr>
        <p:txBody>
          <a:bodyPr wrap="square" rtlCol="0">
            <a:spAutoFit/>
          </a:bodyPr>
          <a:lstStyle/>
          <a:p>
            <a:pPr algn="ctr"/>
            <a:r>
              <a:rPr lang="en-US" sz="1200" dirty="0"/>
              <a:t>Flatten the sheet to give it a worn appearance.</a:t>
            </a:r>
            <a:endParaRPr lang="it-IT" sz="1200" dirty="0"/>
          </a:p>
        </p:txBody>
      </p:sp>
      <p:sp>
        <p:nvSpPr>
          <p:cNvPr id="8" name="CasellaDiTesto 7"/>
          <p:cNvSpPr txBox="1"/>
          <p:nvPr/>
        </p:nvSpPr>
        <p:spPr>
          <a:xfrm>
            <a:off x="8449056" y="5065776"/>
            <a:ext cx="3742944" cy="1708160"/>
          </a:xfrm>
          <a:prstGeom prst="rect">
            <a:avLst/>
          </a:prstGeom>
          <a:noFill/>
        </p:spPr>
        <p:txBody>
          <a:bodyPr wrap="square" rtlCol="0">
            <a:spAutoFit/>
          </a:bodyPr>
          <a:lstStyle/>
          <a:p>
            <a:pPr algn="just"/>
            <a:r>
              <a:rPr lang="en-US" sz="1500" dirty="0"/>
              <a:t>Place the sheet in the rectangular container and gently dab it with a cotton ball (soaked in cooled coffee) until you achieve the shade you prefer. Use the brush to darken the outer edges of the sheet and give it an aged appearance.</a:t>
            </a:r>
            <a:endParaRPr lang="it-IT" sz="1500" dirty="0"/>
          </a:p>
        </p:txBody>
      </p:sp>
    </p:spTree>
    <p:extLst>
      <p:ext uri="{BB962C8B-B14F-4D97-AF65-F5344CB8AC3E}">
        <p14:creationId xmlns:p14="http://schemas.microsoft.com/office/powerpoint/2010/main" val="1508129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stretch>
            <a:fillRect/>
          </a:stretch>
        </p:blipFill>
        <p:spPr>
          <a:xfrm>
            <a:off x="1633782" y="725140"/>
            <a:ext cx="10149385" cy="4380260"/>
          </a:xfrm>
          <a:prstGeom prst="rect">
            <a:avLst/>
          </a:prstGeom>
        </p:spPr>
      </p:pic>
      <p:sp>
        <p:nvSpPr>
          <p:cNvPr id="3" name="CasellaDiTesto 2"/>
          <p:cNvSpPr txBox="1"/>
          <p:nvPr/>
        </p:nvSpPr>
        <p:spPr>
          <a:xfrm>
            <a:off x="1633782" y="5303520"/>
            <a:ext cx="3706314" cy="738664"/>
          </a:xfrm>
          <a:prstGeom prst="rect">
            <a:avLst/>
          </a:prstGeom>
          <a:noFill/>
        </p:spPr>
        <p:txBody>
          <a:bodyPr wrap="square" rtlCol="0">
            <a:spAutoFit/>
          </a:bodyPr>
          <a:lstStyle/>
          <a:p>
            <a:pPr algn="ctr"/>
            <a:endParaRPr lang="en-US" sz="1200" dirty="0" smtClean="0"/>
          </a:p>
          <a:p>
            <a:pPr algn="ctr"/>
            <a:r>
              <a:rPr lang="en-US" sz="1200" dirty="0" smtClean="0"/>
              <a:t>Gently </a:t>
            </a:r>
            <a:r>
              <a:rPr lang="en-US" sz="1200" dirty="0"/>
              <a:t>tear the edges, being careful not to rip the wet sheet</a:t>
            </a:r>
            <a:r>
              <a:rPr lang="en-US" dirty="0"/>
              <a:t>.</a:t>
            </a:r>
            <a:endParaRPr lang="it-IT" dirty="0"/>
          </a:p>
        </p:txBody>
      </p:sp>
      <p:sp>
        <p:nvSpPr>
          <p:cNvPr id="5" name="CasellaDiTesto 4"/>
          <p:cNvSpPr txBox="1"/>
          <p:nvPr/>
        </p:nvSpPr>
        <p:spPr>
          <a:xfrm>
            <a:off x="5340096" y="5431536"/>
            <a:ext cx="3273552" cy="1200329"/>
          </a:xfrm>
          <a:prstGeom prst="rect">
            <a:avLst/>
          </a:prstGeom>
          <a:noFill/>
        </p:spPr>
        <p:txBody>
          <a:bodyPr wrap="square" rtlCol="0">
            <a:spAutoFit/>
          </a:bodyPr>
          <a:lstStyle/>
          <a:p>
            <a:pPr algn="just"/>
            <a:r>
              <a:rPr lang="en-US" sz="1200" dirty="0"/>
              <a:t>Dry the sheet (preferably in the sun) by laying it on a drying rack or hanging it with some clothespins. Remember that the longer it is exposed to sunlight, the more pronounced the wrinkled, antique effect typical of parchment becomes. </a:t>
            </a:r>
            <a:endParaRPr lang="it-IT" sz="1200" dirty="0"/>
          </a:p>
        </p:txBody>
      </p:sp>
      <p:sp>
        <p:nvSpPr>
          <p:cNvPr id="6" name="CasellaDiTesto 5"/>
          <p:cNvSpPr txBox="1"/>
          <p:nvPr/>
        </p:nvSpPr>
        <p:spPr>
          <a:xfrm>
            <a:off x="8613648" y="5431536"/>
            <a:ext cx="3364992" cy="830997"/>
          </a:xfrm>
          <a:prstGeom prst="rect">
            <a:avLst/>
          </a:prstGeom>
          <a:noFill/>
        </p:spPr>
        <p:txBody>
          <a:bodyPr wrap="square" rtlCol="0">
            <a:spAutoFit/>
          </a:bodyPr>
          <a:lstStyle/>
          <a:p>
            <a:r>
              <a:rPr lang="en-US" sz="1200" dirty="0"/>
              <a:t>Now, start writing on the parchment with a fountain pen and black ink, or place it in a printer to copy passages typed on the computer.</a:t>
            </a:r>
            <a:endParaRPr lang="it-IT" sz="1200" dirty="0"/>
          </a:p>
        </p:txBody>
      </p:sp>
    </p:spTree>
    <p:extLst>
      <p:ext uri="{BB962C8B-B14F-4D97-AF65-F5344CB8AC3E}">
        <p14:creationId xmlns:p14="http://schemas.microsoft.com/office/powerpoint/2010/main" val="3522183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stretch>
            <a:fillRect/>
          </a:stretch>
        </p:blipFill>
        <p:spPr>
          <a:xfrm>
            <a:off x="1627920" y="720032"/>
            <a:ext cx="10207601" cy="4555351"/>
          </a:xfrm>
          <a:prstGeom prst="rect">
            <a:avLst/>
          </a:prstGeom>
        </p:spPr>
      </p:pic>
      <p:sp>
        <p:nvSpPr>
          <p:cNvPr id="3" name="CasellaDiTesto 2"/>
          <p:cNvSpPr txBox="1"/>
          <p:nvPr/>
        </p:nvSpPr>
        <p:spPr>
          <a:xfrm>
            <a:off x="1773936" y="5275383"/>
            <a:ext cx="3584448" cy="1107996"/>
          </a:xfrm>
          <a:prstGeom prst="rect">
            <a:avLst/>
          </a:prstGeom>
          <a:noFill/>
        </p:spPr>
        <p:txBody>
          <a:bodyPr wrap="square" rtlCol="0">
            <a:spAutoFit/>
          </a:bodyPr>
          <a:lstStyle/>
          <a:p>
            <a:pPr algn="just"/>
            <a:r>
              <a:rPr lang="en-US" sz="1200" dirty="0"/>
              <a:t>At this point, an adult can use a lighter to singe parts of the edges to give the parchment an aged appearance. Quick tip: it’s best to move and wave it above the flame to avoid burning it completely</a:t>
            </a:r>
            <a:r>
              <a:rPr lang="en-US" dirty="0"/>
              <a:t>.</a:t>
            </a:r>
            <a:endParaRPr lang="it-IT" dirty="0"/>
          </a:p>
        </p:txBody>
      </p:sp>
      <p:sp>
        <p:nvSpPr>
          <p:cNvPr id="6" name="CasellaDiTesto 5"/>
          <p:cNvSpPr txBox="1"/>
          <p:nvPr/>
        </p:nvSpPr>
        <p:spPr>
          <a:xfrm>
            <a:off x="5358384" y="5275383"/>
            <a:ext cx="3328416" cy="1200329"/>
          </a:xfrm>
          <a:prstGeom prst="rect">
            <a:avLst/>
          </a:prstGeom>
          <a:noFill/>
        </p:spPr>
        <p:txBody>
          <a:bodyPr wrap="square" rtlCol="0">
            <a:spAutoFit/>
          </a:bodyPr>
          <a:lstStyle/>
          <a:p>
            <a:pPr algn="just"/>
            <a:r>
              <a:rPr lang="en-US" sz="1200" dirty="0"/>
              <a:t>If you wish, an adult can cut the cork stopper to create your seal. Melt the wax, let it drip onto the sheet, and wait a few seconds. Press the stamp onto the wax, and after 1–2 minutes, lift the cork stopper from the sheet.</a:t>
            </a:r>
            <a:endParaRPr lang="it-IT" sz="1200" dirty="0"/>
          </a:p>
        </p:txBody>
      </p:sp>
      <p:sp>
        <p:nvSpPr>
          <p:cNvPr id="7" name="CasellaDiTesto 6"/>
          <p:cNvSpPr txBox="1"/>
          <p:nvPr/>
        </p:nvSpPr>
        <p:spPr>
          <a:xfrm>
            <a:off x="8686800" y="5275383"/>
            <a:ext cx="3148721" cy="646331"/>
          </a:xfrm>
          <a:prstGeom prst="rect">
            <a:avLst/>
          </a:prstGeom>
          <a:noFill/>
        </p:spPr>
        <p:txBody>
          <a:bodyPr wrap="square" rtlCol="0">
            <a:spAutoFit/>
          </a:bodyPr>
          <a:lstStyle/>
          <a:p>
            <a:pPr algn="just"/>
            <a:r>
              <a:rPr lang="en-US" sz="1200" dirty="0"/>
              <a:t>Roll up the sheet and tie it with the red ribbon. This way, you’ve created your very own fantastic parchment.</a:t>
            </a:r>
            <a:endParaRPr lang="it-IT" sz="1200" dirty="0"/>
          </a:p>
        </p:txBody>
      </p:sp>
    </p:spTree>
    <p:extLst>
      <p:ext uri="{BB962C8B-B14F-4D97-AF65-F5344CB8AC3E}">
        <p14:creationId xmlns:p14="http://schemas.microsoft.com/office/powerpoint/2010/main" val="3624912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8320" y="624110"/>
            <a:ext cx="10129519" cy="1280890"/>
          </a:xfrm>
        </p:spPr>
        <p:txBody>
          <a:bodyPr/>
          <a:lstStyle/>
          <a:p>
            <a:r>
              <a:rPr lang="it-IT" dirty="0" smtClean="0"/>
              <a:t>SAIN FRANCISTOLD THROUGH PARCHMENTS. </a:t>
            </a:r>
            <a:endParaRPr lang="it-IT" dirty="0"/>
          </a:p>
        </p:txBody>
      </p:sp>
      <p:sp>
        <p:nvSpPr>
          <p:cNvPr id="3" name="Segnaposto contenuto 2"/>
          <p:cNvSpPr>
            <a:spLocks noGrp="1"/>
          </p:cNvSpPr>
          <p:nvPr>
            <p:ph idx="1"/>
          </p:nvPr>
        </p:nvSpPr>
        <p:spPr/>
        <p:txBody>
          <a:bodyPr>
            <a:normAutofit/>
          </a:bodyPr>
          <a:lstStyle/>
          <a:p>
            <a:pPr algn="just"/>
            <a:r>
              <a:rPr lang="en-US" sz="2000" dirty="0" smtClean="0"/>
              <a:t>In </a:t>
            </a:r>
            <a:r>
              <a:rPr lang="en-US" sz="2000" dirty="0"/>
              <a:t>the exhibition </a:t>
            </a:r>
            <a:r>
              <a:rPr lang="en-US" sz="2000" i="1" dirty="0"/>
              <a:t>Francesco and Brother </a:t>
            </a:r>
            <a:r>
              <a:rPr lang="en-US" sz="2000" i="1" dirty="0" err="1"/>
              <a:t>Lupo</a:t>
            </a:r>
            <a:r>
              <a:rPr lang="en-US" sz="2000" dirty="0"/>
              <a:t>, the art tells the legend of their encounter. We find two very precious and ancient parchments, which narrate the stories of Saint Francis in </a:t>
            </a:r>
            <a:r>
              <a:rPr lang="en-US" sz="2000" dirty="0" err="1"/>
              <a:t>Gubbio</a:t>
            </a:r>
            <a:r>
              <a:rPr lang="en-US" sz="2000" dirty="0"/>
              <a:t>. From these parchments, we draw inspiration for the creation of our own parchment.</a:t>
            </a:r>
            <a:r>
              <a:rPr lang="it-IT" sz="2000" dirty="0" smtClean="0"/>
              <a:t>. </a:t>
            </a:r>
            <a:endParaRPr lang="it-IT" sz="2000" dirty="0"/>
          </a:p>
        </p:txBody>
      </p:sp>
    </p:spTree>
    <p:extLst>
      <p:ext uri="{BB962C8B-B14F-4D97-AF65-F5344CB8AC3E}">
        <p14:creationId xmlns:p14="http://schemas.microsoft.com/office/powerpoint/2010/main" val="2009727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stretch>
            <a:fillRect/>
          </a:stretch>
        </p:blipFill>
        <p:spPr>
          <a:xfrm>
            <a:off x="2080845" y="298173"/>
            <a:ext cx="8222803" cy="6167103"/>
          </a:xfrm>
          <a:prstGeom prst="rect">
            <a:avLst/>
          </a:prstGeom>
        </p:spPr>
      </p:pic>
    </p:spTree>
    <p:extLst>
      <p:ext uri="{BB962C8B-B14F-4D97-AF65-F5344CB8AC3E}">
        <p14:creationId xmlns:p14="http://schemas.microsoft.com/office/powerpoint/2010/main" val="3166448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a:stretch>
            <a:fillRect/>
          </a:stretch>
        </p:blipFill>
        <p:spPr>
          <a:xfrm>
            <a:off x="1978311" y="463061"/>
            <a:ext cx="7869074" cy="5901806"/>
          </a:xfrm>
          <a:prstGeom prst="rect">
            <a:avLst/>
          </a:prstGeom>
        </p:spPr>
      </p:pic>
    </p:spTree>
    <p:extLst>
      <p:ext uri="{BB962C8B-B14F-4D97-AF65-F5344CB8AC3E}">
        <p14:creationId xmlns:p14="http://schemas.microsoft.com/office/powerpoint/2010/main" val="1767500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89212" y="325171"/>
            <a:ext cx="8911687" cy="653705"/>
          </a:xfrm>
        </p:spPr>
        <p:txBody>
          <a:bodyPr>
            <a:normAutofit/>
          </a:bodyPr>
          <a:lstStyle/>
          <a:p>
            <a:r>
              <a:rPr lang="it-IT" dirty="0" smtClean="0"/>
              <a:t>MATERIALS NEEDED</a:t>
            </a:r>
            <a:endParaRPr lang="it-IT" dirty="0"/>
          </a:p>
        </p:txBody>
      </p:sp>
      <p:sp>
        <p:nvSpPr>
          <p:cNvPr id="3" name="Segnaposto contenuto 2"/>
          <p:cNvSpPr>
            <a:spLocks noGrp="1"/>
          </p:cNvSpPr>
          <p:nvPr>
            <p:ph idx="1"/>
          </p:nvPr>
        </p:nvSpPr>
        <p:spPr>
          <a:xfrm>
            <a:off x="2589212" y="1277816"/>
            <a:ext cx="7264034" cy="3634154"/>
          </a:xfrm>
        </p:spPr>
        <p:txBody>
          <a:bodyPr>
            <a:noAutofit/>
          </a:bodyPr>
          <a:lstStyle/>
          <a:p>
            <a:pPr marL="0" indent="0">
              <a:lnSpc>
                <a:spcPct val="120000"/>
              </a:lnSpc>
              <a:buNone/>
            </a:pPr>
            <a:r>
              <a:rPr lang="en-US" dirty="0"/>
              <a:t>1 sheet of white A4 paper, 150/200 </a:t>
            </a:r>
            <a:r>
              <a:rPr lang="en-US" dirty="0" err="1" smtClean="0"/>
              <a:t>gsm</a:t>
            </a:r>
            <a:r>
              <a:rPr lang="it-IT" dirty="0" smtClean="0"/>
              <a:t>;</a:t>
            </a:r>
            <a:endParaRPr lang="it-IT" dirty="0"/>
          </a:p>
          <a:p>
            <a:pPr>
              <a:lnSpc>
                <a:spcPct val="120000"/>
              </a:lnSpc>
            </a:pPr>
            <a:r>
              <a:rPr lang="it-IT" dirty="0" smtClean="0"/>
              <a:t>Cotton </a:t>
            </a:r>
            <a:r>
              <a:rPr lang="it-IT" dirty="0" err="1" smtClean="0"/>
              <a:t>Balls</a:t>
            </a:r>
            <a:r>
              <a:rPr lang="it-IT" dirty="0" smtClean="0"/>
              <a:t> ;</a:t>
            </a:r>
            <a:endParaRPr lang="it-IT" dirty="0"/>
          </a:p>
          <a:p>
            <a:pPr>
              <a:lnSpc>
                <a:spcPct val="120000"/>
              </a:lnSpc>
            </a:pPr>
            <a:r>
              <a:rPr lang="it-IT" dirty="0" smtClean="0"/>
              <a:t>1 </a:t>
            </a:r>
            <a:r>
              <a:rPr lang="it-IT" dirty="0" smtClean="0"/>
              <a:t>wide-</a:t>
            </a:r>
            <a:r>
              <a:rPr lang="it-IT" dirty="0" err="1" smtClean="0"/>
              <a:t>tipped</a:t>
            </a:r>
            <a:r>
              <a:rPr lang="it-IT" dirty="0" smtClean="0"/>
              <a:t> </a:t>
            </a:r>
            <a:r>
              <a:rPr lang="it-IT" dirty="0" err="1" smtClean="0"/>
              <a:t>paintbrush</a:t>
            </a:r>
            <a:r>
              <a:rPr lang="it-IT" dirty="0" smtClean="0"/>
              <a:t>;</a:t>
            </a:r>
            <a:endParaRPr lang="it-IT" dirty="0"/>
          </a:p>
          <a:p>
            <a:pPr>
              <a:lnSpc>
                <a:spcPct val="120000"/>
              </a:lnSpc>
            </a:pPr>
            <a:r>
              <a:rPr lang="en-US" dirty="0" smtClean="0"/>
              <a:t>Cooled </a:t>
            </a:r>
            <a:r>
              <a:rPr lang="en-US" dirty="0"/>
              <a:t>coffee or burnt umber–colored tempera/watercolor</a:t>
            </a:r>
            <a:r>
              <a:rPr lang="it-IT" dirty="0" smtClean="0"/>
              <a:t>;</a:t>
            </a:r>
            <a:endParaRPr lang="it-IT" dirty="0"/>
          </a:p>
          <a:p>
            <a:pPr>
              <a:lnSpc>
                <a:spcPct val="120000"/>
              </a:lnSpc>
            </a:pPr>
            <a:r>
              <a:rPr lang="it-IT" dirty="0" smtClean="0"/>
              <a:t>1</a:t>
            </a:r>
            <a:r>
              <a:rPr lang="en-US" dirty="0" smtClean="0"/>
              <a:t> </a:t>
            </a:r>
            <a:r>
              <a:rPr lang="en-US" dirty="0"/>
              <a:t>rectangular container with edges;</a:t>
            </a:r>
            <a:r>
              <a:rPr lang="it-IT" dirty="0" smtClean="0"/>
              <a:t> ;</a:t>
            </a:r>
            <a:endParaRPr lang="it-IT" sz="3200" dirty="0"/>
          </a:p>
          <a:p>
            <a:pPr>
              <a:lnSpc>
                <a:spcPct val="120000"/>
              </a:lnSpc>
            </a:pPr>
            <a:r>
              <a:rPr lang="en-US" dirty="0" smtClean="0"/>
              <a:t>Fountain </a:t>
            </a:r>
            <a:r>
              <a:rPr lang="en-US" dirty="0"/>
              <a:t>pen and black ink</a:t>
            </a:r>
            <a:r>
              <a:rPr lang="it-IT" dirty="0" smtClean="0"/>
              <a:t>;</a:t>
            </a:r>
            <a:endParaRPr lang="it-IT" dirty="0"/>
          </a:p>
          <a:p>
            <a:pPr>
              <a:lnSpc>
                <a:spcPct val="120000"/>
              </a:lnSpc>
            </a:pPr>
            <a:r>
              <a:rPr lang="it-IT" dirty="0" err="1" smtClean="0"/>
              <a:t>Lighter</a:t>
            </a:r>
            <a:r>
              <a:rPr lang="it-IT" dirty="0" smtClean="0"/>
              <a:t>;</a:t>
            </a:r>
            <a:endParaRPr lang="it-IT" sz="3200" dirty="0"/>
          </a:p>
          <a:p>
            <a:pPr>
              <a:lnSpc>
                <a:spcPct val="120000"/>
              </a:lnSpc>
            </a:pPr>
            <a:r>
              <a:rPr lang="it-IT" dirty="0"/>
              <a:t>Cork stopper</a:t>
            </a:r>
            <a:r>
              <a:rPr lang="it-IT" dirty="0" smtClean="0"/>
              <a:t>;</a:t>
            </a:r>
            <a:endParaRPr lang="it-IT" dirty="0"/>
          </a:p>
          <a:p>
            <a:pPr>
              <a:lnSpc>
                <a:spcPct val="120000"/>
              </a:lnSpc>
            </a:pPr>
            <a:r>
              <a:rPr lang="it-IT" dirty="0" err="1" smtClean="0"/>
              <a:t>Red</a:t>
            </a:r>
            <a:r>
              <a:rPr lang="it-IT" dirty="0" smtClean="0"/>
              <a:t> </a:t>
            </a:r>
            <a:r>
              <a:rPr lang="it-IT" dirty="0" err="1"/>
              <a:t>wax</a:t>
            </a:r>
            <a:r>
              <a:rPr lang="it-IT" dirty="0"/>
              <a:t> </a:t>
            </a:r>
            <a:r>
              <a:rPr lang="it-IT" dirty="0" err="1"/>
              <a:t>candle</a:t>
            </a:r>
            <a:r>
              <a:rPr lang="it-IT" dirty="0" smtClean="0"/>
              <a:t>;</a:t>
            </a:r>
            <a:endParaRPr lang="it-IT" dirty="0"/>
          </a:p>
          <a:p>
            <a:pPr>
              <a:lnSpc>
                <a:spcPct val="120000"/>
              </a:lnSpc>
            </a:pPr>
            <a:r>
              <a:rPr lang="en-US" dirty="0" smtClean="0"/>
              <a:t>Craft </a:t>
            </a:r>
            <a:r>
              <a:rPr lang="en-US" dirty="0"/>
              <a:t>knife or small knife</a:t>
            </a:r>
            <a:r>
              <a:rPr lang="it-IT" dirty="0" smtClean="0"/>
              <a:t>;</a:t>
            </a:r>
            <a:endParaRPr lang="it-IT" sz="3200" dirty="0"/>
          </a:p>
          <a:p>
            <a:pPr>
              <a:lnSpc>
                <a:spcPct val="120000"/>
              </a:lnSpc>
            </a:pPr>
            <a:r>
              <a:rPr lang="it-IT" dirty="0" smtClean="0"/>
              <a:t>Satin </a:t>
            </a:r>
            <a:r>
              <a:rPr lang="it-IT" dirty="0" err="1"/>
              <a:t>ribbon</a:t>
            </a:r>
            <a:r>
              <a:rPr lang="it-IT" dirty="0" smtClean="0"/>
              <a:t>;</a:t>
            </a:r>
            <a:endParaRPr lang="it-IT" dirty="0"/>
          </a:p>
        </p:txBody>
      </p:sp>
    </p:spTree>
    <p:extLst>
      <p:ext uri="{BB962C8B-B14F-4D97-AF65-F5344CB8AC3E}">
        <p14:creationId xmlns:p14="http://schemas.microsoft.com/office/powerpoint/2010/main" val="1084582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45522" y="194397"/>
            <a:ext cx="4613032" cy="6267707"/>
          </a:xfrm>
        </p:spPr>
      </p:pic>
    </p:spTree>
    <p:extLst>
      <p:ext uri="{BB962C8B-B14F-4D97-AF65-F5344CB8AC3E}">
        <p14:creationId xmlns:p14="http://schemas.microsoft.com/office/powerpoint/2010/main" val="4091179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24142" y="480646"/>
            <a:ext cx="8068366" cy="6051276"/>
          </a:xfrm>
        </p:spPr>
      </p:pic>
    </p:spTree>
    <p:extLst>
      <p:ext uri="{BB962C8B-B14F-4D97-AF65-F5344CB8AC3E}">
        <p14:creationId xmlns:p14="http://schemas.microsoft.com/office/powerpoint/2010/main" val="404988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ASSOCIAZIONE CULTURALE LA MEDUSA </a:t>
            </a:r>
            <a:r>
              <a:rPr lang="it-IT" dirty="0" smtClean="0"/>
              <a:t>FOR THE</a:t>
            </a:r>
            <a:r>
              <a:rPr lang="it-IT" dirty="0" smtClean="0"/>
              <a:t> </a:t>
            </a:r>
            <a:r>
              <a:rPr lang="it-IT" dirty="0" smtClean="0"/>
              <a:t>DIOCESAN MUSEUM OF</a:t>
            </a:r>
            <a:r>
              <a:rPr lang="it-IT" dirty="0" smtClean="0"/>
              <a:t> </a:t>
            </a:r>
            <a:r>
              <a:rPr lang="it-IT" dirty="0"/>
              <a:t>GUBBIO</a:t>
            </a: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87895" y="1905000"/>
            <a:ext cx="4500653" cy="3516135"/>
          </a:xfrm>
        </p:spPr>
      </p:pic>
      <p:pic>
        <p:nvPicPr>
          <p:cNvPr id="5" name="Immagine 4"/>
          <p:cNvPicPr>
            <a:picLocks noChangeAspect="1"/>
          </p:cNvPicPr>
          <p:nvPr/>
        </p:nvPicPr>
        <p:blipFill>
          <a:blip r:embed="rId3"/>
          <a:stretch>
            <a:fillRect/>
          </a:stretch>
        </p:blipFill>
        <p:spPr>
          <a:xfrm>
            <a:off x="1916031" y="4500880"/>
            <a:ext cx="2308510" cy="2481227"/>
          </a:xfrm>
          <a:prstGeom prst="rect">
            <a:avLst/>
          </a:prstGeom>
        </p:spPr>
      </p:pic>
      <p:pic>
        <p:nvPicPr>
          <p:cNvPr id="6" name="Immagine 5"/>
          <p:cNvPicPr>
            <a:picLocks noChangeAspect="1"/>
          </p:cNvPicPr>
          <p:nvPr/>
        </p:nvPicPr>
        <p:blipFill>
          <a:blip r:embed="rId4"/>
          <a:stretch>
            <a:fillRect/>
          </a:stretch>
        </p:blipFill>
        <p:spPr>
          <a:xfrm>
            <a:off x="9640182" y="4169620"/>
            <a:ext cx="2228912" cy="4423905"/>
          </a:xfrm>
          <a:prstGeom prst="rect">
            <a:avLst/>
          </a:prstGeom>
        </p:spPr>
      </p:pic>
    </p:spTree>
    <p:extLst>
      <p:ext uri="{BB962C8B-B14F-4D97-AF65-F5344CB8AC3E}">
        <p14:creationId xmlns:p14="http://schemas.microsoft.com/office/powerpoint/2010/main" val="815762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92925" y="624110"/>
            <a:ext cx="9416195" cy="1280890"/>
          </a:xfrm>
        </p:spPr>
        <p:txBody>
          <a:bodyPr/>
          <a:lstStyle/>
          <a:p>
            <a:r>
              <a:rPr lang="it-IT" dirty="0" smtClean="0"/>
              <a:t>PRODUCED WITH THE</a:t>
            </a:r>
            <a:r>
              <a:rPr lang="it-IT" dirty="0" smtClean="0"/>
              <a:t> CONTRIBUTION OG</a:t>
            </a:r>
            <a:endParaRPr lang="it-IT" dirty="0"/>
          </a:p>
        </p:txBody>
      </p:sp>
      <p:pic>
        <p:nvPicPr>
          <p:cNvPr id="6" name="Segnaposto contenut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37228" y="1346200"/>
            <a:ext cx="2826612" cy="1386832"/>
          </a:xfrm>
        </p:spPr>
      </p:pic>
      <p:sp>
        <p:nvSpPr>
          <p:cNvPr id="3" name="CasellaDiTesto 2"/>
          <p:cNvSpPr txBox="1"/>
          <p:nvPr/>
        </p:nvSpPr>
        <p:spPr>
          <a:xfrm>
            <a:off x="5037228" y="3255264"/>
            <a:ext cx="2826612" cy="369332"/>
          </a:xfrm>
          <a:prstGeom prst="rect">
            <a:avLst/>
          </a:prstGeom>
          <a:noFill/>
        </p:spPr>
        <p:txBody>
          <a:bodyPr wrap="square" rtlCol="0">
            <a:spAutoFit/>
          </a:bodyPr>
          <a:lstStyle/>
          <a:p>
            <a:pPr algn="ctr"/>
            <a:r>
              <a:rPr lang="it-IT" dirty="0" smtClean="0"/>
              <a:t>Umbria </a:t>
            </a:r>
            <a:r>
              <a:rPr lang="it-IT" dirty="0" err="1" smtClean="0"/>
              <a:t>Region</a:t>
            </a:r>
            <a:endParaRPr lang="it-IT" dirty="0"/>
          </a:p>
        </p:txBody>
      </p:sp>
    </p:spTree>
    <p:extLst>
      <p:ext uri="{BB962C8B-B14F-4D97-AF65-F5344CB8AC3E}">
        <p14:creationId xmlns:p14="http://schemas.microsoft.com/office/powerpoint/2010/main" val="1262102917"/>
      </p:ext>
    </p:extLst>
  </p:cSld>
  <p:clrMapOvr>
    <a:masterClrMapping/>
  </p:clrMapOvr>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50</TotalTime>
  <Words>767</Words>
  <Application>Microsoft Office PowerPoint</Application>
  <PresentationFormat>Widescreen</PresentationFormat>
  <Paragraphs>41</Paragraphs>
  <Slides>19</Slides>
  <Notes>1</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19</vt:i4>
      </vt:variant>
    </vt:vector>
  </HeadingPairs>
  <TitlesOfParts>
    <vt:vector size="24" baseType="lpstr">
      <vt:lpstr>Arial</vt:lpstr>
      <vt:lpstr>Calibri</vt:lpstr>
      <vt:lpstr>Century Gothic</vt:lpstr>
      <vt:lpstr>Wingdings 3</vt:lpstr>
      <vt:lpstr>Filo</vt:lpstr>
      <vt:lpstr>THE PARCHMENT OF SAINT FRANCIS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OUR CREATIVE WORKSHOP ON PARCHMENT</vt:lpstr>
      <vt:lpstr>Presentazione standard di PowerPoint</vt:lpstr>
      <vt:lpstr>Presentazione standard di PowerPoint</vt:lpstr>
      <vt:lpstr>Presentazione standard di PowerPoint</vt:lpstr>
      <vt:lpstr>SAIN FRANCISTOLD THROUGH PARCHMENTS. </vt:lpstr>
      <vt:lpstr>Presentazione standard di PowerPoint</vt:lpstr>
      <vt:lpstr>Presentazione standard di PowerPoint</vt:lpstr>
      <vt:lpstr>MATERIALS NEEDED</vt:lpstr>
      <vt:lpstr>Presentazione standard di PowerPoint</vt:lpstr>
      <vt:lpstr>Presentazione standard di PowerPoint</vt:lpstr>
      <vt:lpstr>ASSOCIAZIONE CULTURALE LA MEDUSA FOR THE DIOCESAN MUSEUM OF GUBBIO</vt:lpstr>
      <vt:lpstr>PRODUCED WITH THE CONTRIBUTION OG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E FRATE LUPO</dc:title>
  <dc:creator>utente</dc:creator>
  <cp:lastModifiedBy>utente</cp:lastModifiedBy>
  <cp:revision>15</cp:revision>
  <dcterms:created xsi:type="dcterms:W3CDTF">2025-12-11T15:22:47Z</dcterms:created>
  <dcterms:modified xsi:type="dcterms:W3CDTF">2026-01-06T10:25:04Z</dcterms:modified>
</cp:coreProperties>
</file>